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3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2"/>
          </a:xfrm>
        </p:spPr>
        <p:txBody>
          <a:bodyPr>
            <a:normAutofit/>
          </a:bodyPr>
          <a:lstStyle/>
          <a:p>
            <a:r>
              <a:rPr lang="en-US" sz="2400" dirty="0" smtClean="0">
                <a:solidFill>
                  <a:schemeClr val="bg1"/>
                </a:solidFill>
              </a:rPr>
              <a:t>Why do we need this European declaration ? </a:t>
            </a:r>
            <a:endParaRPr lang="ro-RO" sz="2400" dirty="0">
              <a:solidFill>
                <a:schemeClr val="bg1"/>
              </a:solidFill>
            </a:endParaRPr>
          </a:p>
        </p:txBody>
      </p:sp>
      <p:sp>
        <p:nvSpPr>
          <p:cNvPr id="3" name="Content Placeholder 2"/>
          <p:cNvSpPr>
            <a:spLocks noGrp="1"/>
          </p:cNvSpPr>
          <p:nvPr>
            <p:ph idx="1"/>
          </p:nvPr>
        </p:nvSpPr>
        <p:spPr>
          <a:xfrm>
            <a:off x="-228600" y="1143000"/>
            <a:ext cx="9220200" cy="4983163"/>
          </a:xfrm>
        </p:spPr>
        <p:txBody>
          <a:bodyPr>
            <a:normAutofit/>
          </a:bodyPr>
          <a:lstStyle/>
          <a:p>
            <a:pPr algn="just">
              <a:buNone/>
            </a:pPr>
            <a:r>
              <a:rPr lang="en-US" dirty="0" smtClean="0">
                <a:solidFill>
                  <a:schemeClr val="bg1"/>
                </a:solidFill>
              </a:rPr>
              <a:t>    </a:t>
            </a:r>
            <a:r>
              <a:rPr lang="en-US" sz="2400" dirty="0" smtClean="0">
                <a:solidFill>
                  <a:schemeClr val="bg1"/>
                </a:solidFill>
              </a:rPr>
              <a:t>We need this declaration because only together we can look towards future. We must understand that only having the same goals, cooperating we can solve future problems. We need active young people  at the local, regional and European level. And this young people must get involved in debates and stimulate real debates.</a:t>
            </a:r>
            <a:endParaRPr lang="ro-RO" sz="2400" dirty="0" smtClean="0">
              <a:solidFill>
                <a:schemeClr val="bg1"/>
              </a:solidFill>
            </a:endParaRPr>
          </a:p>
          <a:p>
            <a:pPr algn="just">
              <a:buNone/>
            </a:pPr>
            <a:r>
              <a:rPr lang="en-US" sz="2400" dirty="0" smtClean="0">
                <a:solidFill>
                  <a:schemeClr val="bg1"/>
                </a:solidFill>
              </a:rPr>
              <a:t>    Objectives:</a:t>
            </a:r>
            <a:endParaRPr lang="ro-RO" sz="2400" dirty="0" smtClean="0">
              <a:solidFill>
                <a:schemeClr val="bg1"/>
              </a:solidFill>
            </a:endParaRPr>
          </a:p>
          <a:p>
            <a:pPr algn="just">
              <a:buNone/>
            </a:pPr>
            <a:r>
              <a:rPr lang="en-US" sz="2400" dirty="0" smtClean="0">
                <a:solidFill>
                  <a:schemeClr val="bg1"/>
                </a:solidFill>
              </a:rPr>
              <a:t>    -To stimulate young people to be as active as possible and to help them to make themselves as much as possible listened and not just “heard”;</a:t>
            </a:r>
            <a:endParaRPr lang="ro-RO" sz="2400" dirty="0" smtClean="0">
              <a:solidFill>
                <a:schemeClr val="bg1"/>
              </a:solidFill>
            </a:endParaRPr>
          </a:p>
          <a:p>
            <a:pPr algn="just">
              <a:buNone/>
            </a:pPr>
            <a:r>
              <a:rPr lang="en-US" sz="2400" dirty="0" smtClean="0">
                <a:solidFill>
                  <a:schemeClr val="bg1"/>
                </a:solidFill>
              </a:rPr>
              <a:t>    -To promote democracy, to fight against poverty;</a:t>
            </a:r>
            <a:endParaRPr lang="ro-RO" sz="2400" dirty="0" smtClean="0">
              <a:solidFill>
                <a:schemeClr val="bg1"/>
              </a:solidFill>
            </a:endParaRPr>
          </a:p>
          <a:p>
            <a:pPr algn="just">
              <a:buNone/>
            </a:pPr>
            <a:r>
              <a:rPr lang="en-US" sz="2400" dirty="0" smtClean="0">
                <a:solidFill>
                  <a:schemeClr val="bg1"/>
                </a:solidFill>
              </a:rPr>
              <a:t>    -To promote tolerance.</a:t>
            </a:r>
            <a:endParaRPr lang="ro-RO" sz="2400" dirty="0" smtClean="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5000"/>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92162"/>
          </a:xfrm>
        </p:spPr>
        <p:txBody>
          <a:bodyPr>
            <a:normAutofit/>
          </a:bodyPr>
          <a:lstStyle/>
          <a:p>
            <a:r>
              <a:rPr lang="en-US" sz="2800" dirty="0" smtClean="0">
                <a:solidFill>
                  <a:schemeClr val="bg1"/>
                </a:solidFill>
              </a:rPr>
              <a:t>How shall Europe be governed?</a:t>
            </a:r>
            <a:endParaRPr lang="ro-RO" sz="2800" dirty="0">
              <a:solidFill>
                <a:schemeClr val="bg1"/>
              </a:solidFill>
            </a:endParaRPr>
          </a:p>
        </p:txBody>
      </p:sp>
      <p:sp>
        <p:nvSpPr>
          <p:cNvPr id="3" name="Content Placeholder 2"/>
          <p:cNvSpPr>
            <a:spLocks noGrp="1"/>
          </p:cNvSpPr>
          <p:nvPr>
            <p:ph idx="1"/>
          </p:nvPr>
        </p:nvSpPr>
        <p:spPr>
          <a:xfrm>
            <a:off x="-228600" y="2286000"/>
            <a:ext cx="9220200" cy="4068763"/>
          </a:xfrm>
        </p:spPr>
        <p:txBody>
          <a:bodyPr/>
          <a:lstStyle/>
          <a:p>
            <a:pPr algn="just">
              <a:buNone/>
            </a:pPr>
            <a:r>
              <a:rPr lang="en-US" dirty="0" smtClean="0">
                <a:solidFill>
                  <a:schemeClr val="bg1"/>
                </a:solidFill>
              </a:rPr>
              <a:t>    </a:t>
            </a:r>
            <a:r>
              <a:rPr lang="en-US" sz="2400" dirty="0" smtClean="0">
                <a:solidFill>
                  <a:schemeClr val="bg1"/>
                </a:solidFill>
              </a:rPr>
              <a:t>The latest European events showed us how vulnerable Europe is and how hard it is to take decisions. The respect of  law and democracy are essential. We think that the  Treaty of Lisbon  is a good model.</a:t>
            </a:r>
            <a:endParaRPr lang="ro-RO" sz="2400" dirty="0" smtClean="0">
              <a:solidFill>
                <a:schemeClr val="bg1"/>
              </a:solidFill>
            </a:endParaRPr>
          </a:p>
          <a:p>
            <a:pPr algn="just">
              <a:buNone/>
            </a:pPr>
            <a:endParaRPr lang="ro-RO"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0000"/>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868362"/>
          </a:xfrm>
        </p:spPr>
        <p:txBody>
          <a:bodyPr>
            <a:normAutofit/>
          </a:bodyPr>
          <a:lstStyle/>
          <a:p>
            <a:r>
              <a:rPr lang="en-US" sz="2800" dirty="0" smtClean="0">
                <a:solidFill>
                  <a:schemeClr val="bg1"/>
                </a:solidFill>
              </a:rPr>
              <a:t>How much should Europe enlarge?</a:t>
            </a:r>
            <a:endParaRPr lang="ro-RO" sz="2800" dirty="0">
              <a:solidFill>
                <a:schemeClr val="bg1"/>
              </a:solidFill>
            </a:endParaRPr>
          </a:p>
        </p:txBody>
      </p:sp>
      <p:sp>
        <p:nvSpPr>
          <p:cNvPr id="3" name="Content Placeholder 2"/>
          <p:cNvSpPr>
            <a:spLocks noGrp="1"/>
          </p:cNvSpPr>
          <p:nvPr>
            <p:ph idx="1"/>
          </p:nvPr>
        </p:nvSpPr>
        <p:spPr>
          <a:xfrm>
            <a:off x="-228600" y="2209800"/>
            <a:ext cx="9220200" cy="4754563"/>
          </a:xfrm>
        </p:spPr>
        <p:txBody>
          <a:bodyPr/>
          <a:lstStyle/>
          <a:p>
            <a:pPr algn="just">
              <a:buNone/>
            </a:pPr>
            <a:r>
              <a:rPr lang="en-US" dirty="0" smtClean="0">
                <a:solidFill>
                  <a:schemeClr val="bg1"/>
                </a:solidFill>
              </a:rPr>
              <a:t>    </a:t>
            </a:r>
            <a:r>
              <a:rPr lang="en-US" sz="2400" dirty="0" smtClean="0">
                <a:solidFill>
                  <a:schemeClr val="bg1"/>
                </a:solidFill>
              </a:rPr>
              <a:t>We do not think that there are limits. It was proved that with each member, EU has become more powerful and more stable. No state from our continent can be sure that in future can face alone the global challenges. Together we can be more powerful.</a:t>
            </a:r>
            <a:endParaRPr lang="ro-RO" sz="2400" dirty="0" smtClean="0">
              <a:solidFill>
                <a:schemeClr val="bg1"/>
              </a:solidFill>
            </a:endParaRPr>
          </a:p>
          <a:p>
            <a:pPr algn="just">
              <a:buNone/>
            </a:pPr>
            <a:endParaRPr lang="ro-RO"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45000"/>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solidFill>
                  <a:srgbClr val="FFFF00"/>
                </a:solidFill>
              </a:rPr>
              <a:t>The rights and duties of the young Europeans.</a:t>
            </a:r>
            <a:endParaRPr lang="ro-RO" sz="2800" dirty="0">
              <a:solidFill>
                <a:srgbClr val="FFFF00"/>
              </a:solidFill>
            </a:endParaRPr>
          </a:p>
        </p:txBody>
      </p:sp>
      <p:sp>
        <p:nvSpPr>
          <p:cNvPr id="3" name="Content Placeholder 2"/>
          <p:cNvSpPr>
            <a:spLocks noGrp="1"/>
          </p:cNvSpPr>
          <p:nvPr>
            <p:ph idx="1"/>
          </p:nvPr>
        </p:nvSpPr>
        <p:spPr>
          <a:xfrm>
            <a:off x="-76200" y="1143000"/>
            <a:ext cx="9220200" cy="5257800"/>
          </a:xfrm>
        </p:spPr>
        <p:txBody>
          <a:bodyPr>
            <a:normAutofit fontScale="25000" lnSpcReduction="20000"/>
          </a:bodyPr>
          <a:lstStyle/>
          <a:p>
            <a:pPr algn="just">
              <a:buNone/>
            </a:pPr>
            <a:r>
              <a:rPr lang="en-US" dirty="0" smtClean="0">
                <a:solidFill>
                  <a:srgbClr val="FFFF00"/>
                </a:solidFill>
              </a:rPr>
              <a:t>     </a:t>
            </a:r>
            <a:r>
              <a:rPr lang="en-US" sz="9600" dirty="0" smtClean="0">
                <a:solidFill>
                  <a:srgbClr val="FFFF00"/>
                </a:solidFill>
              </a:rPr>
              <a:t>Young people are important not just for the present moment but also for the future , a future which they can change in a positive way.</a:t>
            </a:r>
          </a:p>
          <a:p>
            <a:pPr algn="just">
              <a:buNone/>
            </a:pPr>
            <a:r>
              <a:rPr lang="en-US" sz="9600" dirty="0" smtClean="0">
                <a:solidFill>
                  <a:srgbClr val="FFFF00"/>
                </a:solidFill>
              </a:rPr>
              <a:t>      Rights:</a:t>
            </a:r>
            <a:endParaRPr lang="ro-RO" sz="9600" dirty="0" smtClean="0">
              <a:solidFill>
                <a:srgbClr val="FFFF00"/>
              </a:solidFill>
            </a:endParaRPr>
          </a:p>
          <a:p>
            <a:pPr algn="just">
              <a:buNone/>
            </a:pPr>
            <a:r>
              <a:rPr lang="en-US" sz="9600" dirty="0" smtClean="0">
                <a:solidFill>
                  <a:srgbClr val="FFFF00"/>
                </a:solidFill>
              </a:rPr>
              <a:t>       -the right of self development;</a:t>
            </a:r>
            <a:endParaRPr lang="ro-RO" sz="9600" dirty="0" smtClean="0">
              <a:solidFill>
                <a:srgbClr val="FFFF00"/>
              </a:solidFill>
            </a:endParaRPr>
          </a:p>
          <a:p>
            <a:pPr algn="just">
              <a:buNone/>
            </a:pPr>
            <a:r>
              <a:rPr lang="en-US" sz="9600" dirty="0" smtClean="0">
                <a:solidFill>
                  <a:srgbClr val="FFFF00"/>
                </a:solidFill>
              </a:rPr>
              <a:t>       -the right to have a name and a nationality, free access to information which concerns them;</a:t>
            </a:r>
            <a:endParaRPr lang="ro-RO" sz="9600" dirty="0" smtClean="0">
              <a:solidFill>
                <a:srgbClr val="FFFF00"/>
              </a:solidFill>
            </a:endParaRPr>
          </a:p>
          <a:p>
            <a:pPr algn="just">
              <a:buNone/>
            </a:pPr>
            <a:r>
              <a:rPr lang="en-US" sz="9600" dirty="0" smtClean="0">
                <a:solidFill>
                  <a:srgbClr val="FFFF00"/>
                </a:solidFill>
              </a:rPr>
              <a:t>       -the right to education, culture;</a:t>
            </a:r>
            <a:endParaRPr lang="ro-RO" sz="9600" dirty="0" smtClean="0">
              <a:solidFill>
                <a:srgbClr val="FFFF00"/>
              </a:solidFill>
            </a:endParaRPr>
          </a:p>
          <a:p>
            <a:pPr algn="just">
              <a:buNone/>
            </a:pPr>
            <a:r>
              <a:rPr lang="en-US" sz="9600" dirty="0" smtClean="0">
                <a:solidFill>
                  <a:srgbClr val="FFFF00"/>
                </a:solidFill>
              </a:rPr>
              <a:t>       -the rights regarding social care and health care;</a:t>
            </a:r>
            <a:endParaRPr lang="ro-RO" sz="9600" dirty="0" smtClean="0">
              <a:solidFill>
                <a:srgbClr val="FFFF00"/>
              </a:solidFill>
            </a:endParaRPr>
          </a:p>
          <a:p>
            <a:pPr algn="just">
              <a:buNone/>
            </a:pPr>
            <a:r>
              <a:rPr lang="en-US" sz="9600" dirty="0" smtClean="0">
                <a:solidFill>
                  <a:srgbClr val="FFFF00"/>
                </a:solidFill>
              </a:rPr>
              <a:t>       -protection for the refugee children. </a:t>
            </a:r>
            <a:endParaRPr lang="ro-RO" sz="9600" dirty="0" smtClean="0">
              <a:solidFill>
                <a:srgbClr val="FFFF00"/>
              </a:solidFill>
            </a:endParaRPr>
          </a:p>
          <a:p>
            <a:pPr algn="just">
              <a:buNone/>
            </a:pPr>
            <a:r>
              <a:rPr lang="en-US" sz="9600" dirty="0" smtClean="0">
                <a:solidFill>
                  <a:srgbClr val="FFFF00"/>
                </a:solidFill>
              </a:rPr>
              <a:t>     Duties:</a:t>
            </a:r>
            <a:endParaRPr lang="ro-RO" sz="9600" dirty="0" smtClean="0">
              <a:solidFill>
                <a:srgbClr val="FFFF00"/>
              </a:solidFill>
            </a:endParaRPr>
          </a:p>
          <a:p>
            <a:pPr algn="just">
              <a:buNone/>
            </a:pPr>
            <a:r>
              <a:rPr lang="en-US" sz="9600" dirty="0" smtClean="0">
                <a:solidFill>
                  <a:srgbClr val="FFFF00"/>
                </a:solidFill>
              </a:rPr>
              <a:t>     There are two types of duties: </a:t>
            </a:r>
          </a:p>
          <a:p>
            <a:pPr algn="just">
              <a:buNone/>
            </a:pPr>
            <a:r>
              <a:rPr lang="en-US" sz="9600" dirty="0" smtClean="0">
                <a:solidFill>
                  <a:srgbClr val="FFFF00"/>
                </a:solidFill>
              </a:rPr>
              <a:t>       -written ones which come form the EU’s treaties and  Committee’s directives .</a:t>
            </a:r>
          </a:p>
          <a:p>
            <a:pPr algn="just">
              <a:buNone/>
            </a:pPr>
            <a:r>
              <a:rPr lang="en-US" sz="9600" dirty="0" smtClean="0">
                <a:solidFill>
                  <a:srgbClr val="FFFF00"/>
                </a:solidFill>
              </a:rPr>
              <a:t>     And also the moral ones such as: </a:t>
            </a:r>
          </a:p>
          <a:p>
            <a:pPr algn="just">
              <a:buNone/>
            </a:pPr>
            <a:r>
              <a:rPr lang="en-US" sz="9600" dirty="0" smtClean="0">
                <a:solidFill>
                  <a:srgbClr val="FFFF00"/>
                </a:solidFill>
              </a:rPr>
              <a:t>       -the duty of getting yourself informed, participation to elections and vote.</a:t>
            </a:r>
            <a:endParaRPr lang="ro-RO" sz="96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5000"/>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bg1"/>
                </a:solidFill>
              </a:rPr>
              <a:t>Advantages </a:t>
            </a:r>
            <a:r>
              <a:rPr lang="en-US" sz="2800" dirty="0" smtClean="0">
                <a:solidFill>
                  <a:schemeClr val="bg1"/>
                </a:solidFill>
              </a:rPr>
              <a:t>and disadvantages of being an EU member.</a:t>
            </a:r>
            <a:endParaRPr lang="ro-RO" sz="2800" dirty="0">
              <a:solidFill>
                <a:schemeClr val="bg1"/>
              </a:solidFill>
            </a:endParaRPr>
          </a:p>
        </p:txBody>
      </p:sp>
      <p:sp>
        <p:nvSpPr>
          <p:cNvPr id="3" name="Content Placeholder 2"/>
          <p:cNvSpPr>
            <a:spLocks noGrp="1"/>
          </p:cNvSpPr>
          <p:nvPr>
            <p:ph idx="1"/>
          </p:nvPr>
        </p:nvSpPr>
        <p:spPr>
          <a:xfrm>
            <a:off x="-228600" y="1600200"/>
            <a:ext cx="8915400" cy="4525963"/>
          </a:xfrm>
        </p:spPr>
        <p:txBody>
          <a:bodyPr>
            <a:noAutofit/>
          </a:bodyPr>
          <a:lstStyle/>
          <a:p>
            <a:pPr>
              <a:buNone/>
            </a:pPr>
            <a:r>
              <a:rPr lang="en-US" sz="2400" dirty="0" smtClean="0">
                <a:solidFill>
                  <a:schemeClr val="bg1"/>
                </a:solidFill>
              </a:rPr>
              <a:t>     Advantages:</a:t>
            </a:r>
            <a:endParaRPr lang="ro-RO" sz="2400" dirty="0" smtClean="0">
              <a:solidFill>
                <a:schemeClr val="bg1"/>
              </a:solidFill>
            </a:endParaRPr>
          </a:p>
          <a:p>
            <a:pPr>
              <a:buNone/>
            </a:pPr>
            <a:r>
              <a:rPr lang="en-US" sz="2400" dirty="0" smtClean="0">
                <a:solidFill>
                  <a:schemeClr val="bg1"/>
                </a:solidFill>
              </a:rPr>
              <a:t>       -Security ( economic, strategic of the resources );</a:t>
            </a:r>
            <a:endParaRPr lang="ro-RO" sz="2400" dirty="0" smtClean="0">
              <a:solidFill>
                <a:schemeClr val="bg1"/>
              </a:solidFill>
            </a:endParaRPr>
          </a:p>
          <a:p>
            <a:pPr>
              <a:buNone/>
            </a:pPr>
            <a:r>
              <a:rPr lang="en-US" sz="2400" dirty="0" smtClean="0">
                <a:solidFill>
                  <a:schemeClr val="bg1"/>
                </a:solidFill>
              </a:rPr>
              <a:t>       -obtain a higher standard of civilization;</a:t>
            </a:r>
            <a:endParaRPr lang="ro-RO" sz="2400" dirty="0" smtClean="0">
              <a:solidFill>
                <a:schemeClr val="bg1"/>
              </a:solidFill>
            </a:endParaRPr>
          </a:p>
          <a:p>
            <a:pPr>
              <a:buNone/>
            </a:pPr>
            <a:r>
              <a:rPr lang="en-US" sz="2400" dirty="0" smtClean="0">
                <a:solidFill>
                  <a:schemeClr val="bg1"/>
                </a:solidFill>
              </a:rPr>
              <a:t>       -free access to goods;</a:t>
            </a:r>
            <a:endParaRPr lang="ro-RO" sz="2400" dirty="0" smtClean="0">
              <a:solidFill>
                <a:schemeClr val="bg1"/>
              </a:solidFill>
            </a:endParaRPr>
          </a:p>
          <a:p>
            <a:pPr>
              <a:buNone/>
            </a:pPr>
            <a:r>
              <a:rPr lang="en-US" sz="2400" dirty="0" smtClean="0">
                <a:solidFill>
                  <a:schemeClr val="bg1"/>
                </a:solidFill>
              </a:rPr>
              <a:t>       -the possibility to use the European funds.</a:t>
            </a:r>
            <a:endParaRPr lang="ro-RO" sz="2400" dirty="0" smtClean="0">
              <a:solidFill>
                <a:schemeClr val="bg1"/>
              </a:solidFill>
            </a:endParaRPr>
          </a:p>
          <a:p>
            <a:pPr>
              <a:buNone/>
            </a:pPr>
            <a:r>
              <a:rPr lang="en-US" sz="2400" dirty="0" smtClean="0">
                <a:solidFill>
                  <a:schemeClr val="bg1"/>
                </a:solidFill>
              </a:rPr>
              <a:t>     Disadvantages:</a:t>
            </a:r>
            <a:endParaRPr lang="ro-RO" sz="2400" dirty="0" smtClean="0">
              <a:solidFill>
                <a:schemeClr val="bg1"/>
              </a:solidFill>
            </a:endParaRPr>
          </a:p>
          <a:p>
            <a:pPr>
              <a:buNone/>
            </a:pPr>
            <a:r>
              <a:rPr lang="en-US" sz="2400" dirty="0" smtClean="0">
                <a:solidFill>
                  <a:schemeClr val="bg1"/>
                </a:solidFill>
              </a:rPr>
              <a:t>     We can not talk in a strong way about such thing. Romania, as all the other member states , has accepted the duties by signing the Treaty of Adherence  and by participating in the decisional process. By entering the big European family  you are aware that there are a range of rules and deadlines which must be respected and they can not be considered disadvantages.</a:t>
            </a:r>
            <a:endParaRPr lang="ro-RO" sz="2400" dirty="0" smtClean="0">
              <a:solidFill>
                <a:schemeClr val="bg1"/>
              </a:solidFill>
            </a:endParaRPr>
          </a:p>
          <a:p>
            <a:pPr>
              <a:buNone/>
            </a:pPr>
            <a:endParaRPr lang="ro-RO"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5000"/>
          </a:blip>
          <a:srcRect/>
          <a:stretch>
            <a:fillRect l="-24000" r="-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800" dirty="0" smtClean="0">
                <a:solidFill>
                  <a:schemeClr val="bg1"/>
                </a:solidFill>
              </a:rPr>
              <a:t>European Constitution </a:t>
            </a:r>
            <a:br>
              <a:rPr lang="en-US" sz="2800" dirty="0" smtClean="0">
                <a:solidFill>
                  <a:schemeClr val="bg1"/>
                </a:solidFill>
              </a:rPr>
            </a:br>
            <a:r>
              <a:rPr lang="en-US" sz="2800" dirty="0" smtClean="0">
                <a:solidFill>
                  <a:schemeClr val="bg1"/>
                </a:solidFill>
              </a:rPr>
              <a:t>( what chapters must have? What should  they stipulate? )</a:t>
            </a:r>
            <a:endParaRPr lang="ro-RO" sz="2800" dirty="0">
              <a:solidFill>
                <a:schemeClr val="bg1"/>
              </a:solidFill>
            </a:endParaRPr>
          </a:p>
        </p:txBody>
      </p:sp>
      <p:sp>
        <p:nvSpPr>
          <p:cNvPr id="3" name="Content Placeholder 2"/>
          <p:cNvSpPr>
            <a:spLocks noGrp="1"/>
          </p:cNvSpPr>
          <p:nvPr>
            <p:ph idx="1"/>
          </p:nvPr>
        </p:nvSpPr>
        <p:spPr>
          <a:xfrm>
            <a:off x="0" y="1600200"/>
            <a:ext cx="8915400" cy="4724400"/>
          </a:xfrm>
        </p:spPr>
        <p:txBody>
          <a:bodyPr>
            <a:normAutofit fontScale="77500" lnSpcReduction="20000"/>
          </a:bodyPr>
          <a:lstStyle/>
          <a:p>
            <a:pPr algn="just">
              <a:buNone/>
            </a:pPr>
            <a:r>
              <a:rPr lang="en-US" dirty="0" smtClean="0">
                <a:solidFill>
                  <a:schemeClr val="bg1"/>
                </a:solidFill>
              </a:rPr>
              <a:t>  </a:t>
            </a:r>
            <a:r>
              <a:rPr lang="en-US" sz="3100" dirty="0" smtClean="0">
                <a:solidFill>
                  <a:schemeClr val="bg1"/>
                </a:solidFill>
              </a:rPr>
              <a:t>Its structure should have 5 big chapters:</a:t>
            </a:r>
            <a:endParaRPr lang="ro-RO" sz="3100" dirty="0" smtClean="0">
              <a:solidFill>
                <a:schemeClr val="bg1"/>
              </a:solidFill>
            </a:endParaRPr>
          </a:p>
          <a:p>
            <a:pPr algn="just">
              <a:buNone/>
            </a:pPr>
            <a:r>
              <a:rPr lang="en-US" sz="3100" dirty="0" smtClean="0">
                <a:solidFill>
                  <a:schemeClr val="bg1"/>
                </a:solidFill>
              </a:rPr>
              <a:t>  </a:t>
            </a:r>
            <a:r>
              <a:rPr lang="en-US" sz="3100" dirty="0" err="1" smtClean="0">
                <a:solidFill>
                  <a:schemeClr val="bg1"/>
                </a:solidFill>
              </a:rPr>
              <a:t>Chaper</a:t>
            </a:r>
            <a:r>
              <a:rPr lang="en-US" sz="3100" dirty="0" smtClean="0">
                <a:solidFill>
                  <a:schemeClr val="bg1"/>
                </a:solidFill>
              </a:rPr>
              <a:t> I</a:t>
            </a:r>
            <a:endParaRPr lang="ro-RO" sz="3100" dirty="0" smtClean="0">
              <a:solidFill>
                <a:schemeClr val="bg1"/>
              </a:solidFill>
            </a:endParaRPr>
          </a:p>
          <a:p>
            <a:pPr algn="just">
              <a:buFont typeface="Wingdings" pitchFamily="2" charset="2"/>
              <a:buChar char="v"/>
            </a:pPr>
            <a:r>
              <a:rPr lang="en-US" sz="3100" dirty="0" smtClean="0">
                <a:solidFill>
                  <a:schemeClr val="bg1"/>
                </a:solidFill>
              </a:rPr>
              <a:t>European Union – European  institutions  and  values.</a:t>
            </a:r>
            <a:endParaRPr lang="ro-RO" sz="3100" dirty="0" smtClean="0">
              <a:solidFill>
                <a:schemeClr val="bg1"/>
              </a:solidFill>
            </a:endParaRPr>
          </a:p>
          <a:p>
            <a:pPr algn="just">
              <a:buNone/>
            </a:pPr>
            <a:r>
              <a:rPr lang="en-US" sz="3100" dirty="0" smtClean="0">
                <a:solidFill>
                  <a:schemeClr val="bg1"/>
                </a:solidFill>
              </a:rPr>
              <a:t>  </a:t>
            </a:r>
            <a:r>
              <a:rPr lang="en-US" sz="3100" dirty="0" err="1" smtClean="0">
                <a:solidFill>
                  <a:schemeClr val="bg1"/>
                </a:solidFill>
              </a:rPr>
              <a:t>Chaper</a:t>
            </a:r>
            <a:r>
              <a:rPr lang="en-US" sz="3100" dirty="0" smtClean="0">
                <a:solidFill>
                  <a:schemeClr val="bg1"/>
                </a:solidFill>
              </a:rPr>
              <a:t> II</a:t>
            </a:r>
            <a:endParaRPr lang="ro-RO" sz="3100" dirty="0" smtClean="0">
              <a:solidFill>
                <a:schemeClr val="bg1"/>
              </a:solidFill>
            </a:endParaRPr>
          </a:p>
          <a:p>
            <a:pPr algn="just">
              <a:buFont typeface="Wingdings" pitchFamily="2" charset="2"/>
              <a:buChar char="v"/>
            </a:pPr>
            <a:r>
              <a:rPr lang="en-US" sz="3100" dirty="0" smtClean="0">
                <a:solidFill>
                  <a:schemeClr val="bg1"/>
                </a:solidFill>
              </a:rPr>
              <a:t>The fundamental rights of the European Union citizens.</a:t>
            </a:r>
            <a:endParaRPr lang="ro-RO" sz="3100" dirty="0" smtClean="0">
              <a:solidFill>
                <a:schemeClr val="bg1"/>
              </a:solidFill>
            </a:endParaRPr>
          </a:p>
          <a:p>
            <a:pPr algn="just">
              <a:buNone/>
            </a:pPr>
            <a:r>
              <a:rPr lang="en-US" sz="3100" dirty="0" smtClean="0">
                <a:solidFill>
                  <a:schemeClr val="bg1"/>
                </a:solidFill>
              </a:rPr>
              <a:t>  </a:t>
            </a:r>
            <a:r>
              <a:rPr lang="en-US" sz="3100" dirty="0" err="1" smtClean="0">
                <a:solidFill>
                  <a:schemeClr val="bg1"/>
                </a:solidFill>
              </a:rPr>
              <a:t>Chaper</a:t>
            </a:r>
            <a:r>
              <a:rPr lang="en-US" sz="3100" dirty="0" smtClean="0">
                <a:solidFill>
                  <a:schemeClr val="bg1"/>
                </a:solidFill>
              </a:rPr>
              <a:t> III</a:t>
            </a:r>
            <a:endParaRPr lang="ro-RO" sz="3100" dirty="0" smtClean="0">
              <a:solidFill>
                <a:schemeClr val="bg1"/>
              </a:solidFill>
            </a:endParaRPr>
          </a:p>
          <a:p>
            <a:pPr algn="just">
              <a:buFont typeface="Wingdings" pitchFamily="2" charset="2"/>
              <a:buChar char="v"/>
            </a:pPr>
            <a:r>
              <a:rPr lang="en-US" sz="3100" dirty="0" smtClean="0">
                <a:solidFill>
                  <a:schemeClr val="bg1"/>
                </a:solidFill>
              </a:rPr>
              <a:t>European Union Competences.</a:t>
            </a:r>
            <a:endParaRPr lang="ro-RO" sz="3100" dirty="0" smtClean="0">
              <a:solidFill>
                <a:schemeClr val="bg1"/>
              </a:solidFill>
            </a:endParaRPr>
          </a:p>
          <a:p>
            <a:pPr algn="just">
              <a:buNone/>
            </a:pPr>
            <a:r>
              <a:rPr lang="en-US" sz="3100" dirty="0" smtClean="0">
                <a:solidFill>
                  <a:schemeClr val="bg1"/>
                </a:solidFill>
              </a:rPr>
              <a:t>  </a:t>
            </a:r>
            <a:r>
              <a:rPr lang="en-US" sz="3100" dirty="0" err="1" smtClean="0">
                <a:solidFill>
                  <a:schemeClr val="bg1"/>
                </a:solidFill>
              </a:rPr>
              <a:t>Chaper</a:t>
            </a:r>
            <a:r>
              <a:rPr lang="en-US" sz="3100" dirty="0" smtClean="0">
                <a:solidFill>
                  <a:schemeClr val="bg1"/>
                </a:solidFill>
              </a:rPr>
              <a:t> IV</a:t>
            </a:r>
            <a:endParaRPr lang="ro-RO" sz="3100" dirty="0" smtClean="0">
              <a:solidFill>
                <a:schemeClr val="bg1"/>
              </a:solidFill>
            </a:endParaRPr>
          </a:p>
          <a:p>
            <a:pPr algn="just">
              <a:buFont typeface="Wingdings" pitchFamily="2" charset="2"/>
              <a:buChar char="v"/>
            </a:pPr>
            <a:r>
              <a:rPr lang="en-US" sz="3100" dirty="0" smtClean="0">
                <a:solidFill>
                  <a:schemeClr val="bg1"/>
                </a:solidFill>
              </a:rPr>
              <a:t>European Union  Finances.</a:t>
            </a:r>
            <a:endParaRPr lang="ro-RO" sz="3100" dirty="0" smtClean="0">
              <a:solidFill>
                <a:schemeClr val="bg1"/>
              </a:solidFill>
            </a:endParaRPr>
          </a:p>
          <a:p>
            <a:pPr algn="just">
              <a:buNone/>
            </a:pPr>
            <a:r>
              <a:rPr lang="en-US" sz="3100" dirty="0" smtClean="0">
                <a:solidFill>
                  <a:schemeClr val="bg1"/>
                </a:solidFill>
              </a:rPr>
              <a:t>  Chapter V</a:t>
            </a:r>
            <a:endParaRPr lang="ro-RO" sz="3100" dirty="0" smtClean="0">
              <a:solidFill>
                <a:schemeClr val="bg1"/>
              </a:solidFill>
            </a:endParaRPr>
          </a:p>
          <a:p>
            <a:pPr algn="just">
              <a:buFont typeface="Wingdings" pitchFamily="2" charset="2"/>
              <a:buChar char="v"/>
            </a:pPr>
            <a:r>
              <a:rPr lang="en-US" sz="3100" dirty="0" smtClean="0">
                <a:solidFill>
                  <a:schemeClr val="bg1"/>
                </a:solidFill>
              </a:rPr>
              <a:t>Revise Possibilities ( improvements, adjustments in concordance with the possible changes which may happen in future ).</a:t>
            </a:r>
            <a:endParaRPr lang="ro-RO" sz="3100" dirty="0" smtClean="0">
              <a:solidFill>
                <a:schemeClr val="bg1"/>
              </a:solidFill>
            </a:endParaRPr>
          </a:p>
          <a:p>
            <a:pPr algn="just">
              <a:buFont typeface="Wingdings" pitchFamily="2" charset="2"/>
              <a:buChar char="v"/>
            </a:pPr>
            <a:endParaRPr lang="ro-RO"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558</Words>
  <Application>Microsoft Office PowerPoint</Application>
  <PresentationFormat>On-screen Show (4:3)</PresentationFormat>
  <Paragraphs>43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Why do we need this European declaration ? </vt:lpstr>
      <vt:lpstr>How shall Europe be governed?</vt:lpstr>
      <vt:lpstr>How much should Europe enlarge?</vt:lpstr>
      <vt:lpstr>The rights and duties of the young Europeans.</vt:lpstr>
      <vt:lpstr>Advantages and disadvantages of being an EU member.</vt:lpstr>
      <vt:lpstr>European Constitution  ( what chapters must have? What should  they stipulate?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need this European declaration ? </dc:title>
  <dc:creator>Mihai</dc:creator>
  <cp:lastModifiedBy>Jonathan</cp:lastModifiedBy>
  <cp:revision>26</cp:revision>
  <dcterms:created xsi:type="dcterms:W3CDTF">2006-08-16T00:00:00Z</dcterms:created>
  <dcterms:modified xsi:type="dcterms:W3CDTF">2014-03-28T07:55:15Z</dcterms:modified>
</cp:coreProperties>
</file>