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9"/>
  </p:notesMasterIdLst>
  <p:sldIdLst>
    <p:sldId id="256" r:id="rId2"/>
    <p:sldId id="257" r:id="rId3"/>
    <p:sldId id="258" r:id="rId4"/>
    <p:sldId id="259" r:id="rId5"/>
    <p:sldId id="260" r:id="rId6"/>
    <p:sldId id="267" r:id="rId7"/>
    <p:sldId id="261" r:id="rId8"/>
    <p:sldId id="264" r:id="rId9"/>
    <p:sldId id="268" r:id="rId10"/>
    <p:sldId id="270" r:id="rId11"/>
    <p:sldId id="274" r:id="rId12"/>
    <p:sldId id="275" r:id="rId13"/>
    <p:sldId id="273" r:id="rId14"/>
    <p:sldId id="276" r:id="rId15"/>
    <p:sldId id="277" r:id="rId16"/>
    <p:sldId id="272" r:id="rId17"/>
    <p:sldId id="269" r:id="rId18"/>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622" autoAdjust="0"/>
  </p:normalViewPr>
  <p:slideViewPr>
    <p:cSldViewPr>
      <p:cViewPr>
        <p:scale>
          <a:sx n="70" d="100"/>
          <a:sy n="70" d="100"/>
        </p:scale>
        <p:origin x="-123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932D2DE-D267-4B39-9836-AD903CC4A857}" type="datetimeFigureOut">
              <a:rPr lang="ro-RO"/>
              <a:pPr>
                <a:defRPr/>
              </a:pPr>
              <a:t>28.11.2013</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noProof="0" smtClean="0"/>
              <a:t>Clic pentru editare stiluri text Coordonator</a:t>
            </a:r>
          </a:p>
          <a:p>
            <a:pPr lvl="1"/>
            <a:r>
              <a:rPr lang="ro-RO" noProof="0" smtClean="0"/>
              <a:t>Al doilea nivel</a:t>
            </a:r>
          </a:p>
          <a:p>
            <a:pPr lvl="2"/>
            <a:r>
              <a:rPr lang="ro-RO" noProof="0" smtClean="0"/>
              <a:t>Al treilea nivel</a:t>
            </a:r>
          </a:p>
          <a:p>
            <a:pPr lvl="3"/>
            <a:r>
              <a:rPr lang="ro-RO" noProof="0" smtClean="0"/>
              <a:t>Al patrulea nivel</a:t>
            </a:r>
          </a:p>
          <a:p>
            <a:pPr lvl="4"/>
            <a:r>
              <a:rPr lang="ro-RO" noProof="0" smtClean="0"/>
              <a:t>Al cincilea nivel</a:t>
            </a:r>
            <a:endParaRPr lang="ro-RO" noProof="0"/>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A9D50A-0DE5-40D0-A0EF-62D38770F11A}" type="slidenum">
              <a:rPr lang="ro-RO"/>
              <a:pPr>
                <a:defRPr/>
              </a:pPr>
              <a:t>‹#›</a:t>
            </a:fld>
            <a:endParaRPr 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A9D50A-0DE5-40D0-A0EF-62D38770F11A}" type="slidenum">
              <a:rPr lang="ro-RO" smtClean="0"/>
              <a:pPr>
                <a:defRPr/>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Clic pentru editare stil titlu</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lvl1pPr>
              <a:defRPr/>
            </a:lvl1pPr>
          </a:lstStyle>
          <a:p>
            <a:pPr>
              <a:defRPr/>
            </a:pPr>
            <a:fld id="{12B9B3D1-886A-4809-A19B-18977F7B0350}" type="datetime1">
              <a:rPr lang="en-US"/>
              <a:pPr>
                <a:defRPr/>
              </a:pPr>
              <a:t>11/28/2013</a:t>
            </a:fld>
            <a:endParaRPr lang="ro-RO"/>
          </a:p>
        </p:txBody>
      </p:sp>
      <p:sp>
        <p:nvSpPr>
          <p:cNvPr id="5"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12"/>
          </p:nvPr>
        </p:nvSpPr>
        <p:spPr/>
        <p:txBody>
          <a:bodyPr/>
          <a:lstStyle>
            <a:lvl1pPr>
              <a:defRPr/>
            </a:lvl1pPr>
          </a:lstStyle>
          <a:p>
            <a:pPr>
              <a:defRPr/>
            </a:pPr>
            <a:fld id="{5031D0F2-1B18-4B08-BDCE-201E62478122}" type="slidenum">
              <a:rPr lang="ro-RO"/>
              <a:pPr>
                <a:defRPr/>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0E4C43D3-E423-4D5E-ADC2-B5C657F63570}" type="datetime1">
              <a:rPr lang="en-US"/>
              <a:pPr>
                <a:defRPr/>
              </a:pPr>
              <a:t>11/28/2013</a:t>
            </a:fld>
            <a:endParaRPr lang="ro-RO"/>
          </a:p>
        </p:txBody>
      </p:sp>
      <p:sp>
        <p:nvSpPr>
          <p:cNvPr id="5"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12"/>
          </p:nvPr>
        </p:nvSpPr>
        <p:spPr/>
        <p:txBody>
          <a:bodyPr/>
          <a:lstStyle>
            <a:lvl1pPr>
              <a:defRPr/>
            </a:lvl1pPr>
          </a:lstStyle>
          <a:p>
            <a:pPr>
              <a:defRPr/>
            </a:pPr>
            <a:fld id="{2D045FD7-9025-4A1B-8F65-4076E1258ADB}" type="slidenum">
              <a:rPr lang="ro-RO"/>
              <a:pPr>
                <a:defRPr/>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C746063A-4073-43BE-AD04-A99F69EF7AA0}" type="datetime1">
              <a:rPr lang="en-US"/>
              <a:pPr>
                <a:defRPr/>
              </a:pPr>
              <a:t>11/28/2013</a:t>
            </a:fld>
            <a:endParaRPr lang="ro-RO"/>
          </a:p>
        </p:txBody>
      </p:sp>
      <p:sp>
        <p:nvSpPr>
          <p:cNvPr id="5"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12"/>
          </p:nvPr>
        </p:nvSpPr>
        <p:spPr/>
        <p:txBody>
          <a:bodyPr/>
          <a:lstStyle>
            <a:lvl1pPr>
              <a:defRPr/>
            </a:lvl1pPr>
          </a:lstStyle>
          <a:p>
            <a:pPr>
              <a:defRPr/>
            </a:pPr>
            <a:fld id="{7D53DDBE-0971-4F1E-BF4F-63A700071810}"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15BEC642-2868-4629-BC1A-C014294E6B60}" type="datetime1">
              <a:rPr lang="en-US"/>
              <a:pPr>
                <a:defRPr/>
              </a:pPr>
              <a:t>11/28/2013</a:t>
            </a:fld>
            <a:endParaRPr lang="ro-RO"/>
          </a:p>
        </p:txBody>
      </p:sp>
      <p:sp>
        <p:nvSpPr>
          <p:cNvPr id="5"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12"/>
          </p:nvPr>
        </p:nvSpPr>
        <p:spPr/>
        <p:txBody>
          <a:bodyPr/>
          <a:lstStyle>
            <a:lvl1pPr>
              <a:defRPr/>
            </a:lvl1pPr>
          </a:lstStyle>
          <a:p>
            <a:pPr>
              <a:defRPr/>
            </a:pPr>
            <a:fld id="{4D03F9A8-8B73-481A-B9B0-A54A994C0C2A}"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Clic pentru editare stil titlu</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lvl1pPr>
              <a:defRPr/>
            </a:lvl1pPr>
          </a:lstStyle>
          <a:p>
            <a:pPr>
              <a:defRPr/>
            </a:pPr>
            <a:fld id="{560414F0-3455-4B47-ABE6-2610B1A89787}" type="datetime1">
              <a:rPr lang="en-US"/>
              <a:pPr>
                <a:defRPr/>
              </a:pPr>
              <a:t>11/28/2013</a:t>
            </a:fld>
            <a:endParaRPr lang="ro-RO"/>
          </a:p>
        </p:txBody>
      </p:sp>
      <p:sp>
        <p:nvSpPr>
          <p:cNvPr id="5"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12"/>
          </p:nvPr>
        </p:nvSpPr>
        <p:spPr/>
        <p:txBody>
          <a:bodyPr/>
          <a:lstStyle>
            <a:lvl1pPr>
              <a:defRPr/>
            </a:lvl1pPr>
          </a:lstStyle>
          <a:p>
            <a:pPr>
              <a:defRPr/>
            </a:pPr>
            <a:fld id="{467A973A-DE19-4AC4-AC55-C1B2005674B2}" type="slidenum">
              <a:rPr lang="ro-RO"/>
              <a:pPr>
                <a:defRPr/>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3"/>
          <p:cNvSpPr>
            <a:spLocks noGrp="1"/>
          </p:cNvSpPr>
          <p:nvPr>
            <p:ph type="dt" sz="half" idx="10"/>
          </p:nvPr>
        </p:nvSpPr>
        <p:spPr/>
        <p:txBody>
          <a:bodyPr/>
          <a:lstStyle>
            <a:lvl1pPr>
              <a:defRPr/>
            </a:lvl1pPr>
          </a:lstStyle>
          <a:p>
            <a:pPr>
              <a:defRPr/>
            </a:pPr>
            <a:fld id="{8C046CD1-1D0E-4029-9C67-5C1925B0F6BC}" type="datetime1">
              <a:rPr lang="en-US"/>
              <a:pPr>
                <a:defRPr/>
              </a:pPr>
              <a:t>11/28/2013</a:t>
            </a:fld>
            <a:endParaRPr lang="ro-RO"/>
          </a:p>
        </p:txBody>
      </p:sp>
      <p:sp>
        <p:nvSpPr>
          <p:cNvPr id="6"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7" name="Substituent număr diapozitiv 5"/>
          <p:cNvSpPr>
            <a:spLocks noGrp="1"/>
          </p:cNvSpPr>
          <p:nvPr>
            <p:ph type="sldNum" sz="quarter" idx="12"/>
          </p:nvPr>
        </p:nvSpPr>
        <p:spPr/>
        <p:txBody>
          <a:bodyPr/>
          <a:lstStyle>
            <a:lvl1pPr>
              <a:defRPr/>
            </a:lvl1pPr>
          </a:lstStyle>
          <a:p>
            <a:pPr>
              <a:defRPr/>
            </a:pPr>
            <a:fld id="{35B125A4-FA12-4D55-A974-DEB8D115E348}" type="slidenum">
              <a:rPr lang="ro-RO"/>
              <a:pPr>
                <a:defRPr/>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Clic pentru editare stil titlu</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3"/>
          <p:cNvSpPr>
            <a:spLocks noGrp="1"/>
          </p:cNvSpPr>
          <p:nvPr>
            <p:ph type="dt" sz="half" idx="10"/>
          </p:nvPr>
        </p:nvSpPr>
        <p:spPr/>
        <p:txBody>
          <a:bodyPr/>
          <a:lstStyle>
            <a:lvl1pPr>
              <a:defRPr/>
            </a:lvl1pPr>
          </a:lstStyle>
          <a:p>
            <a:pPr>
              <a:defRPr/>
            </a:pPr>
            <a:fld id="{F89C02C2-832B-4E88-9DB4-D1D23C3F8539}" type="datetime1">
              <a:rPr lang="en-US"/>
              <a:pPr>
                <a:defRPr/>
              </a:pPr>
              <a:t>11/28/2013</a:t>
            </a:fld>
            <a:endParaRPr lang="ro-RO"/>
          </a:p>
        </p:txBody>
      </p:sp>
      <p:sp>
        <p:nvSpPr>
          <p:cNvPr id="8"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9" name="Substituent număr diapozitiv 5"/>
          <p:cNvSpPr>
            <a:spLocks noGrp="1"/>
          </p:cNvSpPr>
          <p:nvPr>
            <p:ph type="sldNum" sz="quarter" idx="12"/>
          </p:nvPr>
        </p:nvSpPr>
        <p:spPr/>
        <p:txBody>
          <a:bodyPr/>
          <a:lstStyle>
            <a:lvl1pPr>
              <a:defRPr/>
            </a:lvl1pPr>
          </a:lstStyle>
          <a:p>
            <a:pPr>
              <a:defRPr/>
            </a:pPr>
            <a:fld id="{52D1B81A-C68B-4E86-BEF3-4E020FF93F60}" type="slidenum">
              <a:rPr lang="ro-RO"/>
              <a:pPr>
                <a:defRPr/>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3"/>
          <p:cNvSpPr>
            <a:spLocks noGrp="1"/>
          </p:cNvSpPr>
          <p:nvPr>
            <p:ph type="dt" sz="half" idx="10"/>
          </p:nvPr>
        </p:nvSpPr>
        <p:spPr/>
        <p:txBody>
          <a:bodyPr/>
          <a:lstStyle>
            <a:lvl1pPr>
              <a:defRPr/>
            </a:lvl1pPr>
          </a:lstStyle>
          <a:p>
            <a:pPr>
              <a:defRPr/>
            </a:pPr>
            <a:fld id="{A486F479-3515-4473-90F3-BBF5BE20753E}" type="datetime1">
              <a:rPr lang="en-US"/>
              <a:pPr>
                <a:defRPr/>
              </a:pPr>
              <a:t>11/28/2013</a:t>
            </a:fld>
            <a:endParaRPr lang="ro-RO"/>
          </a:p>
        </p:txBody>
      </p:sp>
      <p:sp>
        <p:nvSpPr>
          <p:cNvPr id="4"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5" name="Substituent număr diapozitiv 5"/>
          <p:cNvSpPr>
            <a:spLocks noGrp="1"/>
          </p:cNvSpPr>
          <p:nvPr>
            <p:ph type="sldNum" sz="quarter" idx="12"/>
          </p:nvPr>
        </p:nvSpPr>
        <p:spPr/>
        <p:txBody>
          <a:bodyPr/>
          <a:lstStyle>
            <a:lvl1pPr>
              <a:defRPr/>
            </a:lvl1pPr>
          </a:lstStyle>
          <a:p>
            <a:pPr>
              <a:defRPr/>
            </a:pPr>
            <a:fld id="{983ACD68-4292-4765-B361-78BCE9C098EE}" type="slidenum">
              <a:rPr lang="ro-RO"/>
              <a:pPr>
                <a:defRPr/>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p:cNvSpPr>
            <a:spLocks noGrp="1"/>
          </p:cNvSpPr>
          <p:nvPr>
            <p:ph type="dt" sz="half" idx="10"/>
          </p:nvPr>
        </p:nvSpPr>
        <p:spPr/>
        <p:txBody>
          <a:bodyPr/>
          <a:lstStyle>
            <a:lvl1pPr>
              <a:defRPr/>
            </a:lvl1pPr>
          </a:lstStyle>
          <a:p>
            <a:pPr>
              <a:defRPr/>
            </a:pPr>
            <a:fld id="{AABDC6F3-7A09-4F9B-99BD-4FD8B2D0D6A2}" type="datetime1">
              <a:rPr lang="en-US"/>
              <a:pPr>
                <a:defRPr/>
              </a:pPr>
              <a:t>11/28/2013</a:t>
            </a:fld>
            <a:endParaRPr lang="ro-RO"/>
          </a:p>
        </p:txBody>
      </p:sp>
      <p:sp>
        <p:nvSpPr>
          <p:cNvPr id="3"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4" name="Substituent număr diapozitiv 5"/>
          <p:cNvSpPr>
            <a:spLocks noGrp="1"/>
          </p:cNvSpPr>
          <p:nvPr>
            <p:ph type="sldNum" sz="quarter" idx="12"/>
          </p:nvPr>
        </p:nvSpPr>
        <p:spPr/>
        <p:txBody>
          <a:bodyPr/>
          <a:lstStyle>
            <a:lvl1pPr>
              <a:defRPr/>
            </a:lvl1pPr>
          </a:lstStyle>
          <a:p>
            <a:pPr>
              <a:defRPr/>
            </a:pPr>
            <a:fld id="{CB447D35-3D41-44E5-BA4C-C2427B3005C7}" type="slidenum">
              <a:rPr lang="ro-RO"/>
              <a:pPr>
                <a:defRPr/>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Clic pentru editare stil titlu</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C204398A-8379-4479-842D-964D723C062A}" type="datetime1">
              <a:rPr lang="en-US"/>
              <a:pPr>
                <a:defRPr/>
              </a:pPr>
              <a:t>11/28/2013</a:t>
            </a:fld>
            <a:endParaRPr lang="ro-RO"/>
          </a:p>
        </p:txBody>
      </p:sp>
      <p:sp>
        <p:nvSpPr>
          <p:cNvPr id="6"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7" name="Substituent număr diapozitiv 5"/>
          <p:cNvSpPr>
            <a:spLocks noGrp="1"/>
          </p:cNvSpPr>
          <p:nvPr>
            <p:ph type="sldNum" sz="quarter" idx="12"/>
          </p:nvPr>
        </p:nvSpPr>
        <p:spPr/>
        <p:txBody>
          <a:bodyPr/>
          <a:lstStyle>
            <a:lvl1pPr>
              <a:defRPr/>
            </a:lvl1pPr>
          </a:lstStyle>
          <a:p>
            <a:pPr>
              <a:defRPr/>
            </a:pPr>
            <a:fld id="{B038CA21-5B1F-4EEF-B505-C68C7464492A}" type="slidenum">
              <a:rPr lang="ro-RO"/>
              <a:pPr>
                <a:defRPr/>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Clic pentru editare stil titlu</a:t>
            </a:r>
            <a:endParaRPr lang="ro-RO"/>
          </a:p>
        </p:txBody>
      </p:sp>
      <p:sp>
        <p:nvSpPr>
          <p:cNvPr id="3" name="Substituent i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DBEA98EF-CE69-4520-95B9-B1C4FB359395}" type="datetime1">
              <a:rPr lang="en-US"/>
              <a:pPr>
                <a:defRPr/>
              </a:pPr>
              <a:t>11/28/2013</a:t>
            </a:fld>
            <a:endParaRPr lang="ro-RO"/>
          </a:p>
        </p:txBody>
      </p:sp>
      <p:sp>
        <p:nvSpPr>
          <p:cNvPr id="6" name="Substituent subsol 4"/>
          <p:cNvSpPr>
            <a:spLocks noGrp="1"/>
          </p:cNvSpPr>
          <p:nvPr>
            <p:ph type="ftr" sz="quarter" idx="11"/>
          </p:nvPr>
        </p:nvSpPr>
        <p:spPr/>
        <p:txBody>
          <a:bodyPr/>
          <a:lstStyle>
            <a:lvl1pPr>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7" name="Substituent număr diapozitiv 5"/>
          <p:cNvSpPr>
            <a:spLocks noGrp="1"/>
          </p:cNvSpPr>
          <p:nvPr>
            <p:ph type="sldNum" sz="quarter" idx="12"/>
          </p:nvPr>
        </p:nvSpPr>
        <p:spPr/>
        <p:txBody>
          <a:bodyPr/>
          <a:lstStyle>
            <a:lvl1pPr>
              <a:defRPr/>
            </a:lvl1pPr>
          </a:lstStyle>
          <a:p>
            <a:pPr>
              <a:defRPr/>
            </a:pPr>
            <a:fld id="{30DAFA9B-8BF4-495A-B0C7-85A5D99962D4}" type="slidenum">
              <a:rPr lang="ro-RO"/>
              <a:pPr>
                <a:defRPr/>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o-RO" altLang="ro-RO" smtClean="0"/>
              <a:t>Clic pentru editare stil titlu</a:t>
            </a:r>
          </a:p>
        </p:txBody>
      </p:sp>
      <p:sp>
        <p:nvSpPr>
          <p:cNvPr id="1027" name="Substituent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altLang="ro-RO" smtClean="0"/>
              <a:t>Clic pentru editare stiluri text Coordonator</a:t>
            </a:r>
          </a:p>
          <a:p>
            <a:pPr lvl="1"/>
            <a:r>
              <a:rPr lang="ro-RO" altLang="ro-RO" smtClean="0"/>
              <a:t>Al doilea nivel</a:t>
            </a:r>
          </a:p>
          <a:p>
            <a:pPr lvl="2"/>
            <a:r>
              <a:rPr lang="ro-RO" altLang="ro-RO" smtClean="0"/>
              <a:t>Al treilea nivel</a:t>
            </a:r>
          </a:p>
          <a:p>
            <a:pPr lvl="3"/>
            <a:r>
              <a:rPr lang="ro-RO" altLang="ro-RO" smtClean="0"/>
              <a:t>Al patrulea nivel</a:t>
            </a:r>
          </a:p>
          <a:p>
            <a:pPr lvl="4"/>
            <a:r>
              <a:rPr lang="ro-RO" altLang="ro-RO" smtClean="0"/>
              <a:t>Al cincilea nivel</a:t>
            </a:r>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EC50BE-EFEB-40A2-8DDD-2AB5E146A6FC}" type="datetime1">
              <a:rPr lang="en-US"/>
              <a:pPr>
                <a:defRPr/>
              </a:pPr>
              <a:t>11/28/2013</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This project has been funded with support from the European Commission. This publication reflects the views only of the author, and the Commission cannot be held responsible for any use which may be made of the information contained there in.</a:t>
            </a:r>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EF98BD-DC6C-4D4C-8688-0A290D657F3F}" type="slidenum">
              <a:rPr lang="ro-RO"/>
              <a:pPr>
                <a:defRPr/>
              </a:pPr>
              <a:t>‹#›</a:t>
            </a:fld>
            <a:endParaRPr lang="ro-RO"/>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Atlantic_Ocean" TargetMode="External"/><Relationship Id="rId3" Type="http://schemas.openxmlformats.org/officeDocument/2006/relationships/image" Target="../media/image5.jpeg"/><Relationship Id="rId7" Type="http://schemas.openxmlformats.org/officeDocument/2006/relationships/hyperlink" Target="http://en.wikipedia.org/wiki/Caucasus"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en.wikipedia.org/wiki/Anatolia" TargetMode="External"/><Relationship Id="rId11" Type="http://schemas.openxmlformats.org/officeDocument/2006/relationships/hyperlink" Target="http://en.wikipedia.org/wiki/Strait" TargetMode="External"/><Relationship Id="rId5" Type="http://schemas.openxmlformats.org/officeDocument/2006/relationships/hyperlink" Target="http://en.wikipedia.org/wiki/Europe" TargetMode="External"/><Relationship Id="rId10" Type="http://schemas.openxmlformats.org/officeDocument/2006/relationships/hyperlink" Target="http://en.wikipedia.org/wiki/Aegean_Sea" TargetMode="External"/><Relationship Id="rId4" Type="http://schemas.openxmlformats.org/officeDocument/2006/relationships/image" Target="../media/image22.jpeg"/><Relationship Id="rId9" Type="http://schemas.openxmlformats.org/officeDocument/2006/relationships/hyperlink" Target="http://en.wikipedia.org/wiki/Mediterranean_Se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ndex.php?title=Altur&amp;action=edit&amp;redlink=1" TargetMode="External"/><Relationship Id="rId3" Type="http://schemas.openxmlformats.org/officeDocument/2006/relationships/hyperlink" Target="http://en.wikipedia.org/wiki/Olt_River" TargetMode="External"/><Relationship Id="rId7" Type="http://schemas.openxmlformats.org/officeDocument/2006/relationships/hyperlink" Target="http://en.wikipedia.org/wiki/Subsidiary" TargetMode="External"/><Relationship Id="rId2" Type="http://schemas.openxmlformats.org/officeDocument/2006/relationships/hyperlink" Target="http://en.wikipedia.org/wiki/Olt_County" TargetMode="External"/><Relationship Id="rId1" Type="http://schemas.openxmlformats.org/officeDocument/2006/relationships/slideLayout" Target="../slideLayouts/slideLayout2.xml"/><Relationship Id="rId6" Type="http://schemas.openxmlformats.org/officeDocument/2006/relationships/hyperlink" Target="http://en.wikipedia.org/wiki/Southeastern_Europe" TargetMode="External"/><Relationship Id="rId5" Type="http://schemas.openxmlformats.org/officeDocument/2006/relationships/hyperlink" Target="http://en.wikipedia.org/wiki/Aluminum" TargetMode="External"/><Relationship Id="rId4" Type="http://schemas.openxmlformats.org/officeDocument/2006/relationships/hyperlink" Target="http://en.wikipedia.org/wiki/Alro_Slatina" TargetMode="External"/><Relationship Id="rId9" Type="http://schemas.openxmlformats.org/officeDocument/2006/relationships/hyperlink" Target="http://en.wikipedia.org/wiki/Pirell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oldova" TargetMode="External"/><Relationship Id="rId13" Type="http://schemas.openxmlformats.org/officeDocument/2006/relationships/hyperlink" Target="http://en.wikipedia.org/wiki/Italian_language" TargetMode="External"/><Relationship Id="rId3" Type="http://schemas.openxmlformats.org/officeDocument/2006/relationships/hyperlink" Target="http://en.wikipedia.org/wiki/Central_Europe" TargetMode="External"/><Relationship Id="rId7" Type="http://schemas.openxmlformats.org/officeDocument/2006/relationships/hyperlink" Target="http://en.wikipedia.org/wiki/Ukraine" TargetMode="External"/><Relationship Id="rId12" Type="http://schemas.openxmlformats.org/officeDocument/2006/relationships/hyperlink" Target="http://en.wikipedia.org/wiki/Romance_languages" TargetMode="External"/><Relationship Id="rId17" Type="http://schemas.openxmlformats.org/officeDocument/2006/relationships/hyperlink" Target="http://en.wikipedia.org/wiki/Portuguese_language" TargetMode="External"/><Relationship Id="rId2" Type="http://schemas.openxmlformats.org/officeDocument/2006/relationships/image" Target="../media/image5.jpeg"/><Relationship Id="rId16" Type="http://schemas.openxmlformats.org/officeDocument/2006/relationships/hyperlink" Target="http://en.wikipedia.org/wiki/Spanish_language" TargetMode="External"/><Relationship Id="rId1" Type="http://schemas.openxmlformats.org/officeDocument/2006/relationships/slideLayout" Target="../slideLayouts/slideLayout7.xml"/><Relationship Id="rId6" Type="http://schemas.openxmlformats.org/officeDocument/2006/relationships/hyperlink" Target="http://en.wikipedia.org/wiki/Serbia" TargetMode="External"/><Relationship Id="rId11" Type="http://schemas.openxmlformats.org/officeDocument/2006/relationships/hyperlink" Target="http://en.wikipedia.org/wiki/Romanian_language" TargetMode="External"/><Relationship Id="rId5" Type="http://schemas.openxmlformats.org/officeDocument/2006/relationships/hyperlink" Target="http://en.wikipedia.org/wiki/Hungary" TargetMode="External"/><Relationship Id="rId15" Type="http://schemas.openxmlformats.org/officeDocument/2006/relationships/hyperlink" Target="http://en.wikipedia.org/wiki/Catalan_language" TargetMode="External"/><Relationship Id="rId10" Type="http://schemas.openxmlformats.org/officeDocument/2006/relationships/hyperlink" Target="http://en.wikipedia.org/wiki/Ancient_Rome" TargetMode="External"/><Relationship Id="rId4" Type="http://schemas.openxmlformats.org/officeDocument/2006/relationships/hyperlink" Target="http://en.wikipedia.org/wiki/Southeast_Europe" TargetMode="External"/><Relationship Id="rId9" Type="http://schemas.openxmlformats.org/officeDocument/2006/relationships/hyperlink" Target="http://en.wikipedia.org/wiki/Bulgaria" TargetMode="External"/><Relationship Id="rId14" Type="http://schemas.openxmlformats.org/officeDocument/2006/relationships/hyperlink" Target="http://en.wikipedia.org/wiki/French_langu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en.wikipedia.org/wiki/President_of_Romania"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en.wikipedia.org/wiki/Government_of_Romania" TargetMode="External"/><Relationship Id="rId5" Type="http://schemas.openxmlformats.org/officeDocument/2006/relationships/hyperlink" Target="http://en.wikipedia.org/wiki/Republic" TargetMode="External"/><Relationship Id="rId4" Type="http://schemas.openxmlformats.org/officeDocument/2006/relationships/hyperlink" Target="http://en.wikipedia.org/wiki/Semi-presidentia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List_of_European_Union_member_states_by_population" TargetMode="External"/><Relationship Id="rId3" Type="http://schemas.openxmlformats.org/officeDocument/2006/relationships/image" Target="../media/image7.jpeg"/><Relationship Id="rId7" Type="http://schemas.openxmlformats.org/officeDocument/2006/relationships/hyperlink" Target="http://en.wikipedia.org/wiki/European_Union"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en.wikipedia.org/wiki/List_of_European_Union_member_states_by_area" TargetMode="External"/><Relationship Id="rId5" Type="http://schemas.openxmlformats.org/officeDocument/2006/relationships/image" Target="../media/image9.jpeg"/><Relationship Id="rId10" Type="http://schemas.openxmlformats.org/officeDocument/2006/relationships/hyperlink" Target="http://en.wikipedia.org/wiki/Largest_cities_of_the_European_Union_by_population_within_city_limits" TargetMode="External"/><Relationship Id="rId4" Type="http://schemas.openxmlformats.org/officeDocument/2006/relationships/image" Target="../media/image8.jpeg"/><Relationship Id="rId9" Type="http://schemas.openxmlformats.org/officeDocument/2006/relationships/hyperlink" Target="http://en.wikipedia.org/wiki/Buchares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Ion_Jalea" TargetMode="External"/><Relationship Id="rId3" Type="http://schemas.openxmlformats.org/officeDocument/2006/relationships/image" Target="../media/image10.jpeg"/><Relationship Id="rId7" Type="http://schemas.openxmlformats.org/officeDocument/2006/relationships/hyperlink" Target="http://en.wikipedia.org/wiki/%C8%98oseaua_Kiseleff"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en.wikipedia.org/wiki/Bucharest" TargetMode="External"/><Relationship Id="rId5" Type="http://schemas.openxmlformats.org/officeDocument/2006/relationships/hyperlink" Target="http://en.wikipedia.org/wiki/Triumphal_arch" TargetMode="External"/><Relationship Id="rId4" Type="http://schemas.openxmlformats.org/officeDocument/2006/relationships/image" Target="../media/image11.jpeg"/><Relationship Id="rId9" Type="http://schemas.openxmlformats.org/officeDocument/2006/relationships/hyperlink" Target="http://en.wikipedia.org/wiki/Dimitrie_Paciure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Hungary" TargetMode="External"/><Relationship Id="rId13" Type="http://schemas.openxmlformats.org/officeDocument/2006/relationships/hyperlink" Target="http://en.wikipedia.org/wiki/Serbia" TargetMode="External"/><Relationship Id="rId3" Type="http://schemas.openxmlformats.org/officeDocument/2006/relationships/image" Target="../media/image12.jpeg"/><Relationship Id="rId7" Type="http://schemas.openxmlformats.org/officeDocument/2006/relationships/hyperlink" Target="http://en.wikipedia.org/wiki/Poland" TargetMode="External"/><Relationship Id="rId12" Type="http://schemas.openxmlformats.org/officeDocument/2006/relationships/hyperlink" Target="http://en.wikipedia.org/wiki/River_Danube" TargetMode="External"/><Relationship Id="rId2" Type="http://schemas.openxmlformats.org/officeDocument/2006/relationships/image" Target="../media/image5.jpeg"/><Relationship Id="rId16" Type="http://schemas.openxmlformats.org/officeDocument/2006/relationships/hyperlink" Target="http://en.wikipedia.org/wiki/Mineral_water" TargetMode="External"/><Relationship Id="rId1" Type="http://schemas.openxmlformats.org/officeDocument/2006/relationships/slideLayout" Target="../slideLayouts/slideLayout2.xml"/><Relationship Id="rId6" Type="http://schemas.openxmlformats.org/officeDocument/2006/relationships/hyperlink" Target="http://en.wikipedia.org/wiki/Slovakia" TargetMode="External"/><Relationship Id="rId11" Type="http://schemas.openxmlformats.org/officeDocument/2006/relationships/hyperlink" Target="http://en.wikipedia.org/wiki/Iron_Gate_(Danube)" TargetMode="External"/><Relationship Id="rId5" Type="http://schemas.openxmlformats.org/officeDocument/2006/relationships/hyperlink" Target="http://en.wikipedia.org/wiki/Czech_Republic" TargetMode="External"/><Relationship Id="rId15" Type="http://schemas.openxmlformats.org/officeDocument/2006/relationships/hyperlink" Target="http://en.wikipedia.org/wiki/Hot_spring" TargetMode="External"/><Relationship Id="rId10" Type="http://schemas.openxmlformats.org/officeDocument/2006/relationships/hyperlink" Target="http://en.wikipedia.org/wiki/Romania" TargetMode="External"/><Relationship Id="rId4" Type="http://schemas.openxmlformats.org/officeDocument/2006/relationships/image" Target="../media/image13.jpeg"/><Relationship Id="rId9" Type="http://schemas.openxmlformats.org/officeDocument/2006/relationships/hyperlink" Target="http://en.wikipedia.org/wiki/Ukraine" TargetMode="External"/><Relationship Id="rId14" Type="http://schemas.openxmlformats.org/officeDocument/2006/relationships/hyperlink" Target="http://en.wikipedia.org/wiki/Foothil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en.wikipedia.org/wiki/Volga_Delta"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n.wikipedia.org/wiki/Europe" TargetMode="External"/><Relationship Id="rId5" Type="http://schemas.openxmlformats.org/officeDocument/2006/relationships/hyperlink" Target="http://en.wikipedia.org/wiki/River_delta"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rin\Desktop\foto romania\hartalow.jpg"/>
          <p:cNvPicPr>
            <a:picLocks noChangeAspect="1" noChangeArrowheads="1"/>
          </p:cNvPicPr>
          <p:nvPr/>
        </p:nvPicPr>
        <p:blipFill>
          <a:blip r:embed="rId3" cstate="print"/>
          <a:srcRect/>
          <a:stretch>
            <a:fillRect/>
          </a:stretch>
        </p:blipFill>
        <p:spPr bwMode="auto">
          <a:xfrm>
            <a:off x="152400" y="685800"/>
            <a:ext cx="8748713" cy="6172200"/>
          </a:xfrm>
          <a:prstGeom prst="rect">
            <a:avLst/>
          </a:prstGeom>
          <a:ln>
            <a:noFill/>
          </a:ln>
          <a:effectLst>
            <a:outerShdw blurRad="190500" algn="tl" rotWithShape="0">
              <a:srgbClr val="000000">
                <a:alpha val="70000"/>
              </a:srgbClr>
            </a:outerShdw>
          </a:effectLst>
          <a:extLst>
            <a:ext uri="{909E8E84-426E-40DD-AFC4-6F175D3DCCD1}"/>
          </a:extLst>
        </p:spPr>
      </p:pic>
      <p:sp>
        <p:nvSpPr>
          <p:cNvPr id="20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o-RO" altLang="ro-RO" sz="1800"/>
          </a:p>
        </p:txBody>
      </p:sp>
      <p:pic>
        <p:nvPicPr>
          <p:cNvPr id="3075" name="Picture 2"/>
          <p:cNvPicPr>
            <a:picLocks noChangeAspect="1" noChangeArrowheads="1"/>
          </p:cNvPicPr>
          <p:nvPr/>
        </p:nvPicPr>
        <p:blipFill>
          <a:blip r:embed="rId4" cstate="print"/>
          <a:srcRect/>
          <a:stretch>
            <a:fillRect/>
          </a:stretch>
        </p:blipFill>
        <p:spPr bwMode="auto">
          <a:xfrm>
            <a:off x="76200" y="76200"/>
            <a:ext cx="1981200" cy="773113"/>
          </a:xfrm>
          <a:prstGeom prst="rect">
            <a:avLst/>
          </a:prstGeom>
          <a:ln>
            <a:noFill/>
          </a:ln>
          <a:effectLst>
            <a:outerShdw blurRad="190500" algn="tl" rotWithShape="0">
              <a:srgbClr val="000000">
                <a:alpha val="70000"/>
              </a:srgbClr>
            </a:outerShdw>
          </a:effectLst>
          <a:extLst>
            <a:ext uri="{909E8E84-426E-40DD-AFC4-6F175D3DCCD1}"/>
          </a:extLst>
        </p:spPr>
      </p:pic>
      <p:sp>
        <p:nvSpPr>
          <p:cNvPr id="11" name="Săgeată în jos 10"/>
          <p:cNvSpPr/>
          <p:nvPr/>
        </p:nvSpPr>
        <p:spPr>
          <a:xfrm>
            <a:off x="3810000" y="47244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sz="1800"/>
          </a:p>
        </p:txBody>
      </p:sp>
      <p:pic>
        <p:nvPicPr>
          <p:cNvPr id="1027" name="Picture 3" descr="C:\Users\Sorin\Desktop\foto romania\gfgffg.jpg"/>
          <p:cNvPicPr>
            <a:picLocks noChangeAspect="1" noChangeArrowheads="1"/>
          </p:cNvPicPr>
          <p:nvPr/>
        </p:nvPicPr>
        <p:blipFill>
          <a:blip r:embed="rId5" cstate="print"/>
          <a:srcRect/>
          <a:stretch>
            <a:fillRect/>
          </a:stretch>
        </p:blipFill>
        <p:spPr bwMode="auto">
          <a:xfrm>
            <a:off x="7131050" y="514350"/>
            <a:ext cx="1922463" cy="1360488"/>
          </a:xfrm>
          <a:prstGeom prst="rect">
            <a:avLst/>
          </a:prstGeom>
          <a:ln>
            <a:noFill/>
          </a:ln>
          <a:effectLst>
            <a:outerShdw blurRad="190500" algn="tl" rotWithShape="0">
              <a:srgbClr val="000000">
                <a:alpha val="70000"/>
              </a:srgbClr>
            </a:outerShdw>
          </a:effectLst>
          <a:extLst>
            <a:ext uri="{909E8E84-426E-40DD-AFC4-6F175D3DCCD1}"/>
          </a:extLst>
        </p:spPr>
      </p:pic>
      <p:pic>
        <p:nvPicPr>
          <p:cNvPr id="1028" name="Picture 4" descr="C:\Users\Sorin\Desktop\foto romania\index.jpg"/>
          <p:cNvPicPr>
            <a:picLocks noChangeAspect="1" noChangeArrowheads="1"/>
          </p:cNvPicPr>
          <p:nvPr/>
        </p:nvPicPr>
        <p:blipFill>
          <a:blip r:embed="rId6" cstate="print"/>
          <a:srcRect/>
          <a:stretch>
            <a:fillRect/>
          </a:stretch>
        </p:blipFill>
        <p:spPr bwMode="auto">
          <a:xfrm>
            <a:off x="192088" y="5162550"/>
            <a:ext cx="1150937" cy="1585913"/>
          </a:xfrm>
          <a:prstGeom prst="rect">
            <a:avLst/>
          </a:prstGeom>
          <a:ln>
            <a:noFill/>
          </a:ln>
          <a:effectLst>
            <a:outerShdw blurRad="190500" algn="tl" rotWithShape="0">
              <a:srgbClr val="000000">
                <a:alpha val="70000"/>
              </a:srgbClr>
            </a:outerShdw>
          </a:effectLst>
          <a:extLst>
            <a:ext uri="{909E8E84-426E-40DD-AFC4-6F175D3DCCD1}"/>
          </a:extLst>
        </p:spPr>
      </p:pic>
      <p:sp>
        <p:nvSpPr>
          <p:cNvPr id="3" name="CasetăText 2"/>
          <p:cNvSpPr txBox="1"/>
          <p:nvPr/>
        </p:nvSpPr>
        <p:spPr>
          <a:xfrm>
            <a:off x="2971800" y="139700"/>
            <a:ext cx="2590800" cy="646113"/>
          </a:xfrm>
          <a:prstGeom prst="rect">
            <a:avLst/>
          </a:prstGeom>
          <a:noFill/>
        </p:spPr>
        <p:txBody>
          <a:bodyPr>
            <a:spAutoFit/>
          </a:bodyPr>
          <a:lstStyle/>
          <a:p>
            <a:pPr>
              <a:defRPr/>
            </a:pPr>
            <a:r>
              <a:rPr lang="en-US" sz="3600" b="1" dirty="0">
                <a:solidFill>
                  <a:srgbClr val="FF0000"/>
                </a:solidFill>
                <a:effectLst>
                  <a:outerShdw blurRad="38100" dist="38100" dir="2700000" algn="tl">
                    <a:srgbClr val="000000">
                      <a:alpha val="43137"/>
                    </a:srgbClr>
                  </a:outerShdw>
                </a:effectLst>
              </a:rPr>
              <a:t>RO</a:t>
            </a:r>
            <a:r>
              <a:rPr lang="en-US" sz="3600" b="1" dirty="0">
                <a:solidFill>
                  <a:srgbClr val="FFFF00"/>
                </a:solidFill>
                <a:effectLst>
                  <a:outerShdw blurRad="38100" dist="38100" dir="2700000" algn="tl">
                    <a:srgbClr val="000000">
                      <a:alpha val="43137"/>
                    </a:srgbClr>
                  </a:outerShdw>
                </a:effectLst>
              </a:rPr>
              <a:t>MAN</a:t>
            </a:r>
            <a:r>
              <a:rPr lang="en-US" sz="3600" b="1" dirty="0">
                <a:solidFill>
                  <a:schemeClr val="tx2">
                    <a:lumMod val="60000"/>
                    <a:lumOff val="40000"/>
                  </a:schemeClr>
                </a:solidFill>
                <a:effectLst>
                  <a:outerShdw blurRad="38100" dist="38100" dir="2700000" algn="tl">
                    <a:srgbClr val="000000">
                      <a:alpha val="43137"/>
                    </a:srgbClr>
                  </a:outerShdw>
                </a:effectLst>
              </a:rPr>
              <a:t>IA</a:t>
            </a:r>
            <a:endParaRPr lang="ro-RO" sz="36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p:cNvSpPr>
            <a:spLocks noGrp="1"/>
          </p:cNvSpPr>
          <p:nvPr>
            <p:ph type="ftr" sz="quarter" idx="11"/>
          </p:nvPr>
        </p:nvSpPr>
        <p:spPr>
          <a:xfrm>
            <a:off x="800100" y="6248400"/>
            <a:ext cx="81153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8196" name="Picture 4" descr="C:\Users\Sorin\Desktop\foto romania\delta\del081.jpg"/>
          <p:cNvPicPr>
            <a:picLocks noChangeAspect="1" noChangeArrowheads="1"/>
          </p:cNvPicPr>
          <p:nvPr/>
        </p:nvPicPr>
        <p:blipFill>
          <a:blip r:embed="rId2" cstate="print"/>
          <a:srcRect/>
          <a:stretch>
            <a:fillRect/>
          </a:stretch>
        </p:blipFill>
        <p:spPr bwMode="auto">
          <a:xfrm>
            <a:off x="4953000" y="838200"/>
            <a:ext cx="3429000" cy="3409950"/>
          </a:xfrm>
          <a:prstGeom prst="rect">
            <a:avLst/>
          </a:prstGeom>
          <a:ln>
            <a:noFill/>
          </a:ln>
          <a:effectLst>
            <a:outerShdw blurRad="190500" algn="tl" rotWithShape="0">
              <a:srgbClr val="000000">
                <a:alpha val="70000"/>
              </a:srgbClr>
            </a:outerShdw>
          </a:effectLst>
          <a:extLst>
            <a:ext uri="{909E8E84-426E-40DD-AFC4-6F175D3DCCD1}"/>
          </a:extLst>
        </p:spPr>
      </p:pic>
      <p:sp>
        <p:nvSpPr>
          <p:cNvPr id="2" name="CasetăText 1"/>
          <p:cNvSpPr txBox="1"/>
          <p:nvPr/>
        </p:nvSpPr>
        <p:spPr>
          <a:xfrm>
            <a:off x="2209800" y="312738"/>
            <a:ext cx="4648200" cy="460375"/>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rPr>
              <a:t>THE BLACK SEA COAST</a:t>
            </a:r>
            <a:endParaRPr lang="ro-RO" sz="2400"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srcRect/>
          <a:stretch>
            <a:fillRect/>
          </a:stretch>
        </p:blipFill>
        <p:spPr bwMode="auto">
          <a:xfrm>
            <a:off x="0" y="76200"/>
            <a:ext cx="1600200" cy="623888"/>
          </a:xfrm>
          <a:prstGeom prst="rect">
            <a:avLst/>
          </a:prstGeom>
          <a:ln>
            <a:noFill/>
          </a:ln>
          <a:effectLst>
            <a:outerShdw blurRad="190500" algn="tl" rotWithShape="0">
              <a:srgbClr val="000000">
                <a:alpha val="70000"/>
              </a:srgbClr>
            </a:outerShdw>
          </a:effectLst>
          <a:extLst>
            <a:ext uri="{909E8E84-426E-40DD-AFC4-6F175D3DCCD1}"/>
          </a:extLst>
        </p:spPr>
      </p:pic>
      <p:sp>
        <p:nvSpPr>
          <p:cNvPr id="11270" name="CasetăText 2"/>
          <p:cNvSpPr txBox="1">
            <a:spLocks noChangeArrowheads="1"/>
          </p:cNvSpPr>
          <p:nvPr/>
        </p:nvSpPr>
        <p:spPr bwMode="auto">
          <a:xfrm>
            <a:off x="152400" y="1066800"/>
            <a:ext cx="8839200" cy="366713"/>
          </a:xfrm>
          <a:prstGeom prst="rect">
            <a:avLst/>
          </a:prstGeom>
          <a:noFill/>
          <a:ln w="9525">
            <a:noFill/>
            <a:miter lim="800000"/>
            <a:headEnd/>
            <a:tailEnd/>
          </a:ln>
        </p:spPr>
        <p:txBody>
          <a:bodyPr>
            <a:spAutoFit/>
          </a:bodyPr>
          <a:lstStyle/>
          <a:p>
            <a:endParaRPr lang="ro-RO" altLang="ro-RO" sz="1800">
              <a:solidFill>
                <a:srgbClr val="FF0000"/>
              </a:solidFill>
            </a:endParaRPr>
          </a:p>
        </p:txBody>
      </p:sp>
      <p:pic>
        <p:nvPicPr>
          <p:cNvPr id="8194" name="Picture 2" descr="C:\Users\Sorin\Desktop\foto romania\delta\del064.jpg"/>
          <p:cNvPicPr>
            <a:picLocks noChangeAspect="1" noChangeArrowheads="1"/>
          </p:cNvPicPr>
          <p:nvPr/>
        </p:nvPicPr>
        <p:blipFill>
          <a:blip r:embed="rId4" cstate="print"/>
          <a:srcRect/>
          <a:stretch>
            <a:fillRect/>
          </a:stretch>
        </p:blipFill>
        <p:spPr bwMode="auto">
          <a:xfrm>
            <a:off x="609600" y="838200"/>
            <a:ext cx="3429000" cy="3375025"/>
          </a:xfrm>
          <a:prstGeom prst="rect">
            <a:avLst/>
          </a:prstGeom>
          <a:ln>
            <a:noFill/>
          </a:ln>
          <a:effectLst>
            <a:outerShdw blurRad="190500" algn="tl" rotWithShape="0">
              <a:srgbClr val="000000">
                <a:alpha val="70000"/>
              </a:srgbClr>
            </a:outerShdw>
          </a:effectLst>
          <a:extLst>
            <a:ext uri="{909E8E84-426E-40DD-AFC4-6F175D3DCCD1}"/>
          </a:extLst>
        </p:spPr>
      </p:pic>
      <p:sp>
        <p:nvSpPr>
          <p:cNvPr id="11272" name="Rectangle 10"/>
          <p:cNvSpPr>
            <a:spLocks noChangeArrowheads="1"/>
          </p:cNvSpPr>
          <p:nvPr/>
        </p:nvSpPr>
        <p:spPr bwMode="auto">
          <a:xfrm>
            <a:off x="0" y="4572000"/>
            <a:ext cx="9144000" cy="1616075"/>
          </a:xfrm>
          <a:prstGeom prst="rect">
            <a:avLst/>
          </a:prstGeom>
          <a:noFill/>
          <a:ln w="9525">
            <a:noFill/>
            <a:miter lim="800000"/>
            <a:headEnd/>
            <a:tailEnd/>
          </a:ln>
        </p:spPr>
        <p:txBody>
          <a:bodyPr anchor="ctr">
            <a:spAutoFit/>
          </a:bodyPr>
          <a:lstStyle/>
          <a:p>
            <a:pPr eaLnBrk="0" hangingPunct="0"/>
            <a:r>
              <a:rPr lang="en-US" sz="2000"/>
              <a:t>It is bounded by </a:t>
            </a:r>
            <a:r>
              <a:rPr lang="en-US" sz="2000">
                <a:hlinkClick r:id="rId5" tooltip="Europe"/>
              </a:rPr>
              <a:t>Europe</a:t>
            </a:r>
            <a:r>
              <a:rPr lang="en-US" sz="2000"/>
              <a:t>, </a:t>
            </a:r>
            <a:r>
              <a:rPr lang="en-US" sz="2000">
                <a:hlinkClick r:id="rId6" tooltip="Anatolia"/>
              </a:rPr>
              <a:t>Anatolia</a:t>
            </a:r>
            <a:r>
              <a:rPr lang="en-US" sz="2000"/>
              <a:t> and the </a:t>
            </a:r>
            <a:r>
              <a:rPr lang="en-US" sz="2000">
                <a:hlinkClick r:id="rId7" tooltip="Caucasus"/>
              </a:rPr>
              <a:t>Caucasus</a:t>
            </a:r>
            <a:r>
              <a:rPr lang="en-US" sz="2000"/>
              <a:t> and is ultimately connected to the </a:t>
            </a:r>
            <a:r>
              <a:rPr lang="en-US" sz="2000">
                <a:hlinkClick r:id="rId8" tooltip="Atlantic Ocean"/>
              </a:rPr>
              <a:t>Atlantic Ocean</a:t>
            </a:r>
            <a:r>
              <a:rPr lang="en-US" sz="2000"/>
              <a:t> via the </a:t>
            </a:r>
            <a:r>
              <a:rPr lang="en-US" sz="2000">
                <a:hlinkClick r:id="rId9" tooltip="Mediterranean Sea"/>
              </a:rPr>
              <a:t>Mediterranean</a:t>
            </a:r>
            <a:r>
              <a:rPr lang="en-US" sz="2000"/>
              <a:t> and the </a:t>
            </a:r>
            <a:r>
              <a:rPr lang="en-US" sz="2000">
                <a:hlinkClick r:id="rId10" tooltip="Aegean Sea"/>
              </a:rPr>
              <a:t>Aegean</a:t>
            </a:r>
            <a:r>
              <a:rPr lang="en-US" sz="2000"/>
              <a:t> Seas and various </a:t>
            </a:r>
            <a:r>
              <a:rPr lang="en-US" sz="2000">
                <a:hlinkClick r:id="rId11" tooltip="Strait"/>
              </a:rPr>
              <a:t>straits</a:t>
            </a:r>
            <a:r>
              <a:rPr lang="en-US" sz="2000"/>
              <a:t>.</a:t>
            </a:r>
          </a:p>
          <a:p>
            <a:pPr eaLnBrk="0" hangingPunct="0"/>
            <a:r>
              <a:rPr lang="en-US" sz="2000"/>
              <a:t>Mediterranean water flows into the Black Sea as part of a two-way hydrological exchange.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p:cNvSpPr>
            <a:spLocks noGrp="1"/>
          </p:cNvSpPr>
          <p:nvPr>
            <p:ph type="ftr" sz="quarter" idx="11"/>
          </p:nvPr>
        </p:nvSpPr>
        <p:spPr>
          <a:xfrm>
            <a:off x="228600" y="6356350"/>
            <a:ext cx="8763000" cy="365125"/>
          </a:xfrm>
        </p:spPr>
        <p:txBody>
          <a:bodyPr/>
          <a:lstStyle/>
          <a:p>
            <a:pPr>
              <a:defRPr/>
            </a:pPr>
            <a:r>
              <a:rPr lang="en-US" dirty="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
        <p:nvSpPr>
          <p:cNvPr id="12291" name="CasetăText 3"/>
          <p:cNvSpPr txBox="1">
            <a:spLocks noChangeArrowheads="1"/>
          </p:cNvSpPr>
          <p:nvPr/>
        </p:nvSpPr>
        <p:spPr bwMode="auto">
          <a:xfrm>
            <a:off x="0" y="228600"/>
            <a:ext cx="9144000" cy="6063198"/>
          </a:xfrm>
          <a:prstGeom prst="rect">
            <a:avLst/>
          </a:prstGeom>
          <a:noFill/>
          <a:ln w="9525">
            <a:noFill/>
            <a:miter lim="800000"/>
            <a:headEnd/>
            <a:tailEnd/>
          </a:ln>
        </p:spPr>
        <p:txBody>
          <a:bodyPr wrap="square">
            <a:spAutoFit/>
          </a:bodyPr>
          <a:lstStyle/>
          <a:p>
            <a:pPr algn="just"/>
            <a:r>
              <a:rPr lang="en-GB" altLang="ro-RO" sz="2000" dirty="0"/>
              <a:t>The </a:t>
            </a:r>
            <a:r>
              <a:rPr lang="en-GB" altLang="ro-RO" sz="2000" b="1" dirty="0"/>
              <a:t>Romanian educational system</a:t>
            </a:r>
            <a:r>
              <a:rPr lang="en-GB" altLang="ro-RO" sz="2000" dirty="0"/>
              <a:t> consists of four levels of studies. These levels are kindergarten, primary, secondary and higher education. As per the educational guidelines as set forth by the Ministry of Education and Research, kindergarten is optional for children aged three to six.  </a:t>
            </a:r>
            <a:r>
              <a:rPr lang="ro-RO" altLang="ro-RO" sz="2000" dirty="0"/>
              <a:t>P</a:t>
            </a:r>
            <a:r>
              <a:rPr lang="en-GB" altLang="ro-RO" sz="2000" dirty="0" err="1"/>
              <a:t>rimary</a:t>
            </a:r>
            <a:r>
              <a:rPr lang="en-GB" altLang="ro-RO" sz="2000" dirty="0"/>
              <a:t> school</a:t>
            </a:r>
            <a:r>
              <a:rPr lang="ro-RO" altLang="ro-RO" sz="2000" dirty="0"/>
              <a:t> </a:t>
            </a:r>
            <a:r>
              <a:rPr lang="en-GB" altLang="ro-RO" sz="2000" dirty="0"/>
              <a:t>begins when the child age</a:t>
            </a:r>
            <a:r>
              <a:rPr lang="ro-RO" altLang="ro-RO" sz="2000" dirty="0"/>
              <a:t> </a:t>
            </a:r>
            <a:r>
              <a:rPr lang="ro-RO" altLang="ro-RO" sz="2000" dirty="0" err="1"/>
              <a:t>is</a:t>
            </a:r>
            <a:r>
              <a:rPr lang="en-GB" altLang="ro-RO" sz="2000" dirty="0"/>
              <a:t> six or seven. This level of education is obligatory until the tenth grade.  The next phase is higher education and is also an optional phase of education. </a:t>
            </a:r>
            <a:endParaRPr lang="ro-RO" altLang="ro-RO" sz="2000" dirty="0"/>
          </a:p>
          <a:p>
            <a:pPr algn="just"/>
            <a:endParaRPr lang="ro-RO" altLang="ro-RO" sz="2000" dirty="0" smtClean="0"/>
          </a:p>
          <a:p>
            <a:pPr algn="just"/>
            <a:endParaRPr lang="ro-RO" altLang="ro-RO" sz="2000" dirty="0"/>
          </a:p>
          <a:p>
            <a:pPr algn="just" eaLnBrk="0" hangingPunct="0">
              <a:spcBef>
                <a:spcPct val="20000"/>
              </a:spcBef>
              <a:buFont typeface="Arial" charset="0"/>
              <a:buChar char="•"/>
            </a:pPr>
            <a:r>
              <a:rPr lang="en-GB" altLang="ro-RO" sz="2000" b="1" dirty="0">
                <a:effectLst>
                  <a:outerShdw blurRad="38100" dist="38100" dir="2700000" algn="tl">
                    <a:srgbClr val="000000">
                      <a:alpha val="43137"/>
                    </a:srgbClr>
                  </a:outerShdw>
                </a:effectLst>
              </a:rPr>
              <a:t>Kindergarten</a:t>
            </a:r>
            <a:endParaRPr lang="ro-RO" altLang="ro-RO" sz="2000" b="1" dirty="0">
              <a:effectLst>
                <a:outerShdw blurRad="38100" dist="38100" dir="2700000" algn="tl">
                  <a:srgbClr val="000000">
                    <a:alpha val="43137"/>
                  </a:srgbClr>
                </a:outerShdw>
              </a:effectLst>
            </a:endParaRPr>
          </a:p>
          <a:p>
            <a:pPr algn="just" eaLnBrk="0" hangingPunct="0">
              <a:spcBef>
                <a:spcPct val="20000"/>
              </a:spcBef>
              <a:buFont typeface="Arial" charset="0"/>
              <a:buChar char="•"/>
            </a:pPr>
            <a:r>
              <a:rPr lang="en-GB" altLang="ro-RO" sz="2000" dirty="0"/>
              <a:t>The kindergarten level is an optional one and is available for children as young as three years old until they reach six or seven years old.</a:t>
            </a:r>
            <a:r>
              <a:rPr lang="en-US" altLang="ro-RO" sz="3200" dirty="0">
                <a:latin typeface="Calibri" pitchFamily="34" charset="0"/>
              </a:rPr>
              <a:t> </a:t>
            </a:r>
            <a:endParaRPr lang="ro-RO" altLang="ro-RO" sz="3200" dirty="0">
              <a:latin typeface="Calibri" pitchFamily="34" charset="0"/>
            </a:endParaRPr>
          </a:p>
          <a:p>
            <a:pPr algn="just" eaLnBrk="0" hangingPunct="0">
              <a:spcBef>
                <a:spcPct val="20000"/>
              </a:spcBef>
            </a:pPr>
            <a:endParaRPr lang="ro-RO" altLang="ro-RO" sz="2000" b="1" dirty="0" smtClean="0"/>
          </a:p>
          <a:p>
            <a:pPr algn="just" eaLnBrk="0" hangingPunct="0">
              <a:spcBef>
                <a:spcPct val="20000"/>
              </a:spcBef>
            </a:pPr>
            <a:endParaRPr lang="en-GB" altLang="ro-RO" sz="2000" b="1" dirty="0"/>
          </a:p>
          <a:p>
            <a:pPr algn="just" eaLnBrk="0" hangingPunct="0">
              <a:spcBef>
                <a:spcPct val="20000"/>
              </a:spcBef>
              <a:buFont typeface="Arial" charset="0"/>
              <a:buChar char="•"/>
            </a:pPr>
            <a:r>
              <a:rPr lang="en-GB" altLang="ro-RO" sz="2000" b="1" dirty="0">
                <a:effectLst>
                  <a:outerShdw blurRad="38100" dist="38100" dir="2700000" algn="tl">
                    <a:srgbClr val="000000">
                      <a:alpha val="43137"/>
                    </a:srgbClr>
                  </a:outerShdw>
                </a:effectLst>
              </a:rPr>
              <a:t>Elementary or Primary School</a:t>
            </a:r>
            <a:endParaRPr lang="en-GB" altLang="ro-RO" sz="2000" dirty="0">
              <a:effectLst>
                <a:outerShdw blurRad="38100" dist="38100" dir="2700000" algn="tl">
                  <a:srgbClr val="000000">
                    <a:alpha val="43137"/>
                  </a:srgbClr>
                </a:outerShdw>
              </a:effectLst>
            </a:endParaRPr>
          </a:p>
          <a:p>
            <a:pPr algn="just" eaLnBrk="0" hangingPunct="0">
              <a:spcBef>
                <a:spcPct val="20000"/>
              </a:spcBef>
              <a:buFont typeface="Arial" charset="0"/>
              <a:buChar char="•"/>
            </a:pPr>
            <a:r>
              <a:rPr lang="en-GB" altLang="ro-RO" sz="2000" dirty="0"/>
              <a:t>Public schools offer free education, but textbooks and some school materials like pencils, notebooks and uniforms may need to be separately purchased.</a:t>
            </a:r>
            <a:r>
              <a:rPr lang="en-US" altLang="ro-RO" sz="3200" dirty="0">
                <a:latin typeface="Calibri" pitchFamily="34" charset="0"/>
              </a:rPr>
              <a:t> </a:t>
            </a:r>
            <a:endParaRPr lang="ro-RO" altLang="ro-RO" sz="3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p:cNvSpPr>
            <a:spLocks noGrp="1"/>
          </p:cNvSpPr>
          <p:nvPr>
            <p:ph type="ftr" sz="quarter" idx="11"/>
          </p:nvPr>
        </p:nvSpPr>
        <p:spPr>
          <a:xfrm>
            <a:off x="76200" y="6356350"/>
            <a:ext cx="8915400" cy="365125"/>
          </a:xfrm>
        </p:spPr>
        <p:txBody>
          <a:bodyPr/>
          <a:lstStyle/>
          <a:p>
            <a:pPr>
              <a:defRPr/>
            </a:pPr>
            <a:r>
              <a:rPr lang="en-US" dirty="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
        <p:nvSpPr>
          <p:cNvPr id="13315" name="CasetăText 3"/>
          <p:cNvSpPr txBox="1">
            <a:spLocks noChangeArrowheads="1"/>
          </p:cNvSpPr>
          <p:nvPr/>
        </p:nvSpPr>
        <p:spPr bwMode="auto">
          <a:xfrm>
            <a:off x="228600" y="0"/>
            <a:ext cx="8610600" cy="4708525"/>
          </a:xfrm>
          <a:prstGeom prst="rect">
            <a:avLst/>
          </a:prstGeom>
          <a:noFill/>
          <a:ln w="9525">
            <a:noFill/>
            <a:miter lim="800000"/>
            <a:headEnd/>
            <a:tailEnd/>
          </a:ln>
        </p:spPr>
        <p:txBody>
          <a:bodyPr>
            <a:spAutoFit/>
          </a:bodyPr>
          <a:lstStyle/>
          <a:p>
            <a:pPr algn="just"/>
            <a:r>
              <a:rPr lang="en-GB" altLang="ro-RO" sz="2000" b="1" dirty="0"/>
              <a:t>School Year</a:t>
            </a:r>
            <a:endParaRPr lang="ro-RO" altLang="ro-RO" sz="2000" b="1" dirty="0"/>
          </a:p>
          <a:p>
            <a:pPr algn="just"/>
            <a:r>
              <a:rPr lang="en-GB" altLang="ro-RO" sz="2000" dirty="0"/>
              <a:t>The school year begins on the month of September and ends in June of the following year. The school year is divided into two semesters, the first one from September to January and the second one from February to June. </a:t>
            </a:r>
          </a:p>
          <a:p>
            <a:pPr algn="just"/>
            <a:r>
              <a:rPr lang="en-GB" altLang="ro-RO" sz="2000" b="1" dirty="0"/>
              <a:t>Grading Systems</a:t>
            </a:r>
            <a:r>
              <a:rPr lang="ro-RO" altLang="ro-RO" sz="2000" b="1" dirty="0"/>
              <a:t> </a:t>
            </a:r>
            <a:r>
              <a:rPr lang="en-GB" altLang="ro-RO" sz="2000" b="1" dirty="0"/>
              <a:t>– Lower Levels</a:t>
            </a:r>
            <a:endParaRPr lang="ro-RO" altLang="ro-RO" sz="2000" b="1" dirty="0"/>
          </a:p>
          <a:p>
            <a:pPr algn="just"/>
            <a:r>
              <a:rPr lang="en-GB" altLang="ro-RO" sz="2000" dirty="0"/>
              <a:t>The first four years of elementary school follows a system called the </a:t>
            </a:r>
            <a:r>
              <a:rPr lang="en-GB" altLang="ro-RO" sz="2000" dirty="0" err="1"/>
              <a:t>calificative</a:t>
            </a:r>
            <a:r>
              <a:rPr lang="en-GB" altLang="ro-RO" sz="2000" dirty="0"/>
              <a:t>. There are four grades. </a:t>
            </a:r>
            <a:r>
              <a:rPr lang="en-GB" altLang="ro-RO" sz="2000" dirty="0" err="1"/>
              <a:t>Foarte</a:t>
            </a:r>
            <a:r>
              <a:rPr lang="en-GB" altLang="ro-RO" sz="2000" dirty="0"/>
              <a:t> </a:t>
            </a:r>
            <a:r>
              <a:rPr lang="en-GB" altLang="ro-RO" sz="2000" dirty="0" err="1"/>
              <a:t>Bine</a:t>
            </a:r>
            <a:r>
              <a:rPr lang="en-GB" altLang="ro-RO" sz="2000" dirty="0"/>
              <a:t> or FB corresponds to Excellent, </a:t>
            </a:r>
            <a:r>
              <a:rPr lang="en-GB" altLang="ro-RO" sz="2000" dirty="0" err="1"/>
              <a:t>Bine</a:t>
            </a:r>
            <a:r>
              <a:rPr lang="en-GB" altLang="ro-RO" sz="2000" dirty="0"/>
              <a:t> or B for Good. </a:t>
            </a:r>
            <a:r>
              <a:rPr lang="en-GB" altLang="ro-RO" sz="2000" dirty="0" err="1"/>
              <a:t>Satisfacator</a:t>
            </a:r>
            <a:r>
              <a:rPr lang="en-GB" altLang="ro-RO" sz="2000" dirty="0"/>
              <a:t>/</a:t>
            </a:r>
            <a:r>
              <a:rPr lang="en-GB" altLang="ro-RO" sz="2000" dirty="0" err="1"/>
              <a:t>Suficient</a:t>
            </a:r>
            <a:r>
              <a:rPr lang="en-GB" altLang="ro-RO" sz="2000" dirty="0"/>
              <a:t> or S for Satisfactory (which connotes a barely passing grade) and  </a:t>
            </a:r>
            <a:r>
              <a:rPr lang="en-GB" altLang="ro-RO" sz="2000" dirty="0" err="1"/>
              <a:t>Nesatisfăcător</a:t>
            </a:r>
            <a:r>
              <a:rPr lang="en-GB" altLang="ro-RO" sz="2000" dirty="0"/>
              <a:t>/</a:t>
            </a:r>
            <a:r>
              <a:rPr lang="en-GB" altLang="ro-RO" sz="2000" dirty="0" err="1"/>
              <a:t>Insuficient</a:t>
            </a:r>
            <a:r>
              <a:rPr lang="en-GB" altLang="ro-RO" sz="2000" dirty="0"/>
              <a:t> or I for failed marks.</a:t>
            </a:r>
          </a:p>
          <a:p>
            <a:pPr algn="just"/>
            <a:r>
              <a:rPr lang="en-GB" altLang="ro-RO" sz="2000" b="1" dirty="0"/>
              <a:t>Grading Systems – Upper Levels</a:t>
            </a:r>
            <a:endParaRPr lang="ro-RO" altLang="ro-RO" sz="2000" b="1" dirty="0"/>
          </a:p>
          <a:p>
            <a:pPr algn="just"/>
            <a:r>
              <a:rPr lang="en-GB" altLang="ro-RO" sz="2000" dirty="0"/>
              <a:t>A different grading system is used for upper elementary levels. Grades 5 to 12 use a 1 to 10 grading system, with one being the lowest grade and 10 being the highest.</a:t>
            </a:r>
            <a:endParaRPr lang="ro-RO" altLang="ro-RO" sz="2000" dirty="0"/>
          </a:p>
        </p:txBody>
      </p:sp>
      <p:sp>
        <p:nvSpPr>
          <p:cNvPr id="13316" name="CasetăText 3"/>
          <p:cNvSpPr txBox="1">
            <a:spLocks noChangeArrowheads="1"/>
          </p:cNvSpPr>
          <p:nvPr/>
        </p:nvSpPr>
        <p:spPr bwMode="auto">
          <a:xfrm>
            <a:off x="0" y="4648200"/>
            <a:ext cx="9144000" cy="1878013"/>
          </a:xfrm>
          <a:prstGeom prst="rect">
            <a:avLst/>
          </a:prstGeom>
          <a:noFill/>
          <a:ln w="9525">
            <a:noFill/>
            <a:miter lim="800000"/>
            <a:headEnd/>
            <a:tailEnd/>
          </a:ln>
        </p:spPr>
        <p:txBody>
          <a:bodyPr>
            <a:spAutoFit/>
          </a:bodyPr>
          <a:lstStyle/>
          <a:p>
            <a:pPr eaLnBrk="0" hangingPunct="0">
              <a:spcBef>
                <a:spcPct val="20000"/>
              </a:spcBef>
              <a:buFont typeface="Arial" charset="0"/>
              <a:buChar char="•"/>
            </a:pPr>
            <a:r>
              <a:rPr lang="en-GB" altLang="ro-RO" sz="2000" b="1" dirty="0"/>
              <a:t>High Schools</a:t>
            </a:r>
            <a:endParaRPr lang="en-US" altLang="ro-RO" sz="2000" b="1" dirty="0"/>
          </a:p>
          <a:p>
            <a:pPr algn="just" eaLnBrk="0" hangingPunct="0">
              <a:spcBef>
                <a:spcPct val="20000"/>
              </a:spcBef>
              <a:buFont typeface="Arial" charset="0"/>
              <a:buChar char="•"/>
            </a:pPr>
            <a:r>
              <a:rPr lang="en-GB" altLang="ro-RO" sz="2000" dirty="0"/>
              <a:t>After the 8th grade, students are required to take the </a:t>
            </a:r>
            <a:r>
              <a:rPr lang="en-GB" altLang="ro-RO" sz="2000" dirty="0" err="1"/>
              <a:t>Testarea</a:t>
            </a:r>
            <a:r>
              <a:rPr lang="en-GB" altLang="ro-RO" sz="2000" dirty="0"/>
              <a:t> </a:t>
            </a:r>
            <a:r>
              <a:rPr lang="en-GB" altLang="ro-RO" sz="2000" dirty="0" err="1"/>
              <a:t>Naţională</a:t>
            </a:r>
            <a:r>
              <a:rPr lang="en-GB" altLang="ro-RO" sz="2000" dirty="0"/>
              <a:t> or the National Test. This is a nationwide examination that can only be taken once. The subjects included in the test are Romanian Language</a:t>
            </a:r>
            <a:r>
              <a:rPr lang="en-US" altLang="ro-RO" sz="2000" dirty="0"/>
              <a:t> </a:t>
            </a:r>
            <a:r>
              <a:rPr lang="en-GB" altLang="ro-RO" sz="2000" dirty="0"/>
              <a:t>and Literature and Maths.</a:t>
            </a:r>
            <a:r>
              <a:rPr lang="en-GB" altLang="ro-RO" sz="3200" dirty="0">
                <a:latin typeface="Calibri" pitchFamily="34" charset="0"/>
              </a:rPr>
              <a:t> </a:t>
            </a:r>
            <a:endParaRPr lang="ro-RO" altLang="ro-RO" sz="32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p:cNvSpPr>
            <a:spLocks noGrp="1"/>
          </p:cNvSpPr>
          <p:nvPr>
            <p:ph type="ftr" sz="quarter" idx="11"/>
          </p:nvPr>
        </p:nvSpPr>
        <p:spPr>
          <a:xfrm>
            <a:off x="152400" y="6356350"/>
            <a:ext cx="8839200" cy="365125"/>
          </a:xfrm>
        </p:spPr>
        <p:txBody>
          <a:bodyPr/>
          <a:lstStyle/>
          <a:p>
            <a:pPr>
              <a:defRPr/>
            </a:pPr>
            <a:r>
              <a:rPr lang="en-US" dirty="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
        <p:nvSpPr>
          <p:cNvPr id="14339" name="Rectangle 5"/>
          <p:cNvSpPr>
            <a:spLocks noChangeArrowheads="1"/>
          </p:cNvSpPr>
          <p:nvPr/>
        </p:nvSpPr>
        <p:spPr bwMode="auto">
          <a:xfrm>
            <a:off x="152400" y="1295400"/>
            <a:ext cx="8686800" cy="4191000"/>
          </a:xfrm>
          <a:prstGeom prst="rect">
            <a:avLst/>
          </a:prstGeom>
          <a:noFill/>
          <a:ln w="9525">
            <a:noFill/>
            <a:miter lim="800000"/>
            <a:headEnd/>
            <a:tailEnd/>
          </a:ln>
        </p:spPr>
        <p:txBody>
          <a:bodyPr anchor="ctr">
            <a:spAutoFit/>
          </a:bodyPr>
          <a:lstStyle/>
          <a:p>
            <a:pPr algn="just">
              <a:lnSpc>
                <a:spcPct val="150000"/>
              </a:lnSpc>
            </a:pPr>
            <a:r>
              <a:rPr lang="en-US" sz="2000" b="1" dirty="0" err="1">
                <a:effectLst>
                  <a:outerShdw blurRad="38100" dist="38100" dir="2700000" algn="tl">
                    <a:srgbClr val="000000">
                      <a:alpha val="43137"/>
                    </a:srgbClr>
                  </a:outerShdw>
                </a:effectLst>
              </a:rPr>
              <a:t>Slatina</a:t>
            </a:r>
            <a:r>
              <a:rPr lang="en-US" sz="2000" dirty="0"/>
              <a:t> is the capital city of </a:t>
            </a:r>
            <a:r>
              <a:rPr lang="en-US" sz="2000" dirty="0" err="1">
                <a:hlinkClick r:id="rId2" tooltip="Olt County"/>
              </a:rPr>
              <a:t>Olt</a:t>
            </a:r>
            <a:r>
              <a:rPr lang="en-US" sz="2000" dirty="0">
                <a:hlinkClick r:id="rId2" tooltip="Olt County"/>
              </a:rPr>
              <a:t> County</a:t>
            </a:r>
            <a:r>
              <a:rPr lang="en-US" sz="2000" dirty="0"/>
              <a:t>, on the </a:t>
            </a:r>
            <a:r>
              <a:rPr lang="en-US" sz="2000" dirty="0">
                <a:hlinkClick r:id="rId3" tooltip="Olt River"/>
              </a:rPr>
              <a:t>river </a:t>
            </a:r>
            <a:r>
              <a:rPr lang="en-US" sz="2000" dirty="0" err="1">
                <a:hlinkClick r:id="rId3" tooltip="Olt River"/>
              </a:rPr>
              <a:t>Olt</a:t>
            </a:r>
            <a:r>
              <a:rPr lang="en-US" sz="2000" dirty="0"/>
              <a:t>. The city administers one village, </a:t>
            </a:r>
            <a:r>
              <a:rPr lang="en-US" sz="2000" dirty="0" err="1"/>
              <a:t>Cireaşov</a:t>
            </a:r>
            <a:r>
              <a:rPr lang="en-US" sz="2000" dirty="0"/>
              <a:t>. The town of </a:t>
            </a:r>
            <a:r>
              <a:rPr lang="en-US" sz="2000" dirty="0" err="1"/>
              <a:t>Slatina</a:t>
            </a:r>
            <a:r>
              <a:rPr lang="en-US" sz="2000" dirty="0"/>
              <a:t> was first mentioned on January 20, 1368 .</a:t>
            </a:r>
          </a:p>
          <a:p>
            <a:pPr algn="just">
              <a:lnSpc>
                <a:spcPct val="150000"/>
              </a:lnSpc>
            </a:pPr>
            <a:r>
              <a:rPr lang="en-US" sz="2000" dirty="0" err="1">
                <a:hlinkClick r:id="rId4" tooltip="Alro Slatina"/>
              </a:rPr>
              <a:t>Alro</a:t>
            </a:r>
            <a:r>
              <a:rPr lang="en-US" sz="2000" dirty="0">
                <a:hlinkClick r:id="rId4" tooltip="Alro Slatina"/>
              </a:rPr>
              <a:t> </a:t>
            </a:r>
            <a:r>
              <a:rPr lang="en-US" sz="2000" dirty="0" err="1">
                <a:hlinkClick r:id="rId4" tooltip="Alro Slatina"/>
              </a:rPr>
              <a:t>Slatina</a:t>
            </a:r>
            <a:r>
              <a:rPr lang="en-US" sz="2000" dirty="0"/>
              <a:t>, the largest </a:t>
            </a:r>
            <a:r>
              <a:rPr lang="en-US" sz="2000" dirty="0">
                <a:hlinkClick r:id="rId5" tooltip="Aluminum"/>
              </a:rPr>
              <a:t>aluminum</a:t>
            </a:r>
            <a:r>
              <a:rPr lang="en-US" sz="2000" dirty="0"/>
              <a:t> producing factories in </a:t>
            </a:r>
            <a:r>
              <a:rPr lang="en-US" sz="2000" dirty="0">
                <a:hlinkClick r:id="rId6" tooltip="Southeastern Europe"/>
              </a:rPr>
              <a:t>Southeastern Europe</a:t>
            </a:r>
            <a:r>
              <a:rPr lang="en-US" sz="2000" dirty="0"/>
              <a:t>, is located in the city. Other companies based in </a:t>
            </a:r>
            <a:r>
              <a:rPr lang="en-US" sz="2000" dirty="0" err="1"/>
              <a:t>Slatina</a:t>
            </a:r>
            <a:r>
              <a:rPr lang="en-US" sz="2000" dirty="0"/>
              <a:t> include ALPROM (which, like ALRO, is a </a:t>
            </a:r>
            <a:r>
              <a:rPr lang="en-US" sz="2000" dirty="0">
                <a:hlinkClick r:id="rId7" tooltip="Subsidiary"/>
              </a:rPr>
              <a:t>subsidiary</a:t>
            </a:r>
            <a:r>
              <a:rPr lang="en-US" sz="2000" dirty="0"/>
              <a:t> of VIMETCOGROUP), </a:t>
            </a:r>
            <a:r>
              <a:rPr lang="en-US" sz="2000" dirty="0" err="1">
                <a:hlinkClick r:id="rId8" tooltip="Altur (page does not exist)"/>
              </a:rPr>
              <a:t>Altur</a:t>
            </a:r>
            <a:r>
              <a:rPr lang="en-US" sz="2000" dirty="0"/>
              <a:t> (engine set manufacturer), </a:t>
            </a:r>
            <a:r>
              <a:rPr lang="en-US" sz="2000" dirty="0">
                <a:hlinkClick r:id="rId9" tooltip="Pirelli"/>
              </a:rPr>
              <a:t>Pirelli</a:t>
            </a:r>
            <a:r>
              <a:rPr lang="en-US" sz="2000" dirty="0"/>
              <a:t> Tires Romania (tire-manufacturer), Cord Romania (steel cord for tires), TMK </a:t>
            </a:r>
            <a:r>
              <a:rPr lang="en-US" sz="2000" dirty="0" err="1"/>
              <a:t>Artrom</a:t>
            </a:r>
            <a:r>
              <a:rPr lang="en-US" sz="2000" dirty="0"/>
              <a:t> (seamless steel tubes), </a:t>
            </a:r>
            <a:r>
              <a:rPr lang="en-US" sz="2000" dirty="0" err="1"/>
              <a:t>Prysmian</a:t>
            </a:r>
            <a:r>
              <a:rPr lang="en-US" sz="2000" dirty="0"/>
              <a:t> (electronic and electric wires and cables).</a:t>
            </a:r>
          </a:p>
        </p:txBody>
      </p:sp>
      <p:sp>
        <p:nvSpPr>
          <p:cNvPr id="5" name="TextBox 4"/>
          <p:cNvSpPr txBox="1"/>
          <p:nvPr/>
        </p:nvSpPr>
        <p:spPr>
          <a:xfrm>
            <a:off x="3276600" y="533400"/>
            <a:ext cx="2438400" cy="523220"/>
          </a:xfrm>
          <a:prstGeom prst="rect">
            <a:avLst/>
          </a:prstGeom>
          <a:noFill/>
        </p:spPr>
        <p:txBody>
          <a:bodyPr wrap="square">
            <a:spAutoFit/>
          </a:bodyPr>
          <a:lstStyle/>
          <a:p>
            <a:pPr algn="ctr">
              <a:defRPr/>
            </a:pPr>
            <a:r>
              <a:rPr lang="ro-RO" sz="2800" b="1" dirty="0">
                <a:effectLst>
                  <a:outerShdw blurRad="38100" dist="38100" dir="2700000" algn="tl">
                    <a:srgbClr val="000000">
                      <a:alpha val="43137"/>
                    </a:srgbClr>
                  </a:outerShdw>
                </a:effectLst>
              </a:rPr>
              <a:t>SLATINA</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testoem\Desktop\slatina\IMG_1197.JPG"/>
          <p:cNvPicPr>
            <a:picLocks noChangeAspect="1" noChangeArrowheads="1"/>
          </p:cNvPicPr>
          <p:nvPr/>
        </p:nvPicPr>
        <p:blipFill>
          <a:blip r:embed="rId2" cstate="print"/>
          <a:srcRect/>
          <a:stretch>
            <a:fillRect/>
          </a:stretch>
        </p:blipFill>
        <p:spPr bwMode="auto">
          <a:xfrm>
            <a:off x="152400" y="228600"/>
            <a:ext cx="4953000" cy="330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4" name="Picture 4" descr="C:\Users\testoem\Desktop\slatina\IMG_8976.JPG"/>
          <p:cNvPicPr>
            <a:picLocks noChangeAspect="1" noChangeArrowheads="1"/>
          </p:cNvPicPr>
          <p:nvPr/>
        </p:nvPicPr>
        <p:blipFill>
          <a:blip r:embed="rId3" cstate="print"/>
          <a:srcRect/>
          <a:stretch>
            <a:fillRect/>
          </a:stretch>
        </p:blipFill>
        <p:spPr bwMode="auto">
          <a:xfrm>
            <a:off x="4038600" y="2971800"/>
            <a:ext cx="4876801" cy="325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5" name="Picture 5" descr="C:\Users\testoem\Desktop\slatina\slatina22.jpg"/>
          <p:cNvPicPr>
            <a:picLocks noChangeAspect="1" noChangeArrowheads="1"/>
          </p:cNvPicPr>
          <p:nvPr/>
        </p:nvPicPr>
        <p:blipFill>
          <a:blip r:embed="rId4" cstate="print"/>
          <a:srcRect/>
          <a:stretch>
            <a:fillRect/>
          </a:stretch>
        </p:blipFill>
        <p:spPr bwMode="auto">
          <a:xfrm>
            <a:off x="5257800" y="152400"/>
            <a:ext cx="3671888" cy="27539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366" name="Picture 6" descr="C:\Users\testoem\Desktop\slatina\DSCF9431.JPG"/>
          <p:cNvPicPr>
            <a:picLocks noChangeAspect="1" noChangeArrowheads="1"/>
          </p:cNvPicPr>
          <p:nvPr/>
        </p:nvPicPr>
        <p:blipFill>
          <a:blip r:embed="rId5" cstate="print"/>
          <a:srcRect/>
          <a:stretch>
            <a:fillRect/>
          </a:stretch>
        </p:blipFill>
        <p:spPr bwMode="auto">
          <a:xfrm>
            <a:off x="228600" y="3733800"/>
            <a:ext cx="3556000" cy="2667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Footer Placeholder 3"/>
          <p:cNvSpPr>
            <a:spLocks noGrp="1"/>
          </p:cNvSpPr>
          <p:nvPr>
            <p:ph type="ftr" sz="quarter" idx="11"/>
          </p:nvPr>
        </p:nvSpPr>
        <p:spPr>
          <a:xfrm>
            <a:off x="0" y="6356350"/>
            <a:ext cx="9144000" cy="365125"/>
          </a:xfrm>
        </p:spPr>
        <p:txBody>
          <a:bodyPr/>
          <a:lstStyle/>
          <a:p>
            <a:pPr algn="just">
              <a:defRPr/>
            </a:pPr>
            <a:r>
              <a:rPr lang="en-US" dirty="0" smtClean="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estoem\Desktop\slatina\IMG_0506.JPG"/>
          <p:cNvPicPr>
            <a:picLocks noChangeAspect="1" noChangeArrowheads="1"/>
          </p:cNvPicPr>
          <p:nvPr/>
        </p:nvPicPr>
        <p:blipFill>
          <a:blip r:embed="rId2" cstate="print"/>
          <a:srcRect/>
          <a:stretch>
            <a:fillRect/>
          </a:stretch>
        </p:blipFill>
        <p:spPr bwMode="auto">
          <a:xfrm>
            <a:off x="711200" y="2819400"/>
            <a:ext cx="2336800" cy="350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23" name="Picture 3" descr="C:\Users\testoem\Desktop\slatina\IMG_0473.JPG"/>
          <p:cNvPicPr>
            <a:picLocks noChangeAspect="1" noChangeArrowheads="1"/>
          </p:cNvPicPr>
          <p:nvPr/>
        </p:nvPicPr>
        <p:blipFill>
          <a:blip r:embed="rId3" cstate="print"/>
          <a:srcRect/>
          <a:stretch>
            <a:fillRect/>
          </a:stretch>
        </p:blipFill>
        <p:spPr bwMode="auto">
          <a:xfrm>
            <a:off x="4076700" y="228600"/>
            <a:ext cx="4914901" cy="3276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24" name="Picture 4" descr="C:\Users\testoem\Desktop\slatina\IMG_0527.JPG"/>
          <p:cNvPicPr>
            <a:picLocks noChangeAspect="1" noChangeArrowheads="1"/>
          </p:cNvPicPr>
          <p:nvPr/>
        </p:nvPicPr>
        <p:blipFill>
          <a:blip r:embed="rId4" cstate="print"/>
          <a:srcRect/>
          <a:stretch>
            <a:fillRect/>
          </a:stretch>
        </p:blipFill>
        <p:spPr bwMode="auto">
          <a:xfrm>
            <a:off x="3657600" y="3073398"/>
            <a:ext cx="4800600" cy="32004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25" name="Picture 5" descr="C:\Users\testoem\Desktop\slatina\IMG_0507.JPG"/>
          <p:cNvPicPr>
            <a:picLocks noChangeAspect="1" noChangeArrowheads="1"/>
          </p:cNvPicPr>
          <p:nvPr/>
        </p:nvPicPr>
        <p:blipFill>
          <a:blip r:embed="rId5" cstate="print"/>
          <a:srcRect/>
          <a:stretch>
            <a:fillRect/>
          </a:stretch>
        </p:blipFill>
        <p:spPr bwMode="auto">
          <a:xfrm>
            <a:off x="76200" y="76200"/>
            <a:ext cx="4191001" cy="279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Footer Placeholder 3"/>
          <p:cNvSpPr>
            <a:spLocks noGrp="1"/>
          </p:cNvSpPr>
          <p:nvPr>
            <p:ph type="ftr" sz="quarter" idx="11"/>
          </p:nvPr>
        </p:nvSpPr>
        <p:spPr>
          <a:xfrm>
            <a:off x="0" y="6356350"/>
            <a:ext cx="8991600" cy="365125"/>
          </a:xfrm>
        </p:spPr>
        <p:txBody>
          <a:bodyPr/>
          <a:lstStyle/>
          <a:p>
            <a:pPr algn="just">
              <a:defRPr/>
            </a:pPr>
            <a:r>
              <a:rPr lang="en-US" dirty="0" smtClean="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C:\Users\testoem\Desktop\foto scoala.JPG"/>
          <p:cNvPicPr>
            <a:picLocks noChangeAspect="1" noChangeArrowheads="1"/>
          </p:cNvPicPr>
          <p:nvPr/>
        </p:nvPicPr>
        <p:blipFill>
          <a:blip r:embed="rId2" cstate="print"/>
          <a:srcRect/>
          <a:stretch>
            <a:fillRect/>
          </a:stretch>
        </p:blipFill>
        <p:spPr bwMode="auto">
          <a:xfrm>
            <a:off x="228600" y="1066800"/>
            <a:ext cx="8001000" cy="5313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ubstituent subsol 3"/>
          <p:cNvSpPr>
            <a:spLocks noGrp="1"/>
          </p:cNvSpPr>
          <p:nvPr>
            <p:ph type="ftr" sz="quarter" idx="11"/>
          </p:nvPr>
        </p:nvSpPr>
        <p:spPr>
          <a:xfrm>
            <a:off x="76200" y="6356350"/>
            <a:ext cx="8915400" cy="365125"/>
          </a:xfrm>
        </p:spPr>
        <p:txBody>
          <a:bodyPr/>
          <a:lstStyle/>
          <a:p>
            <a:pPr>
              <a:defRPr/>
            </a:pPr>
            <a:r>
              <a:rPr lang="en-US" dirty="0"/>
              <a:t>This project has been funded with support from the European Commission. This publication reflects the views only of the author, and the Commission cannot be held responsible for any use which may be made of the information contained there in.</a:t>
            </a:r>
            <a:endParaRPr lang="ro-RO" dirty="0"/>
          </a:p>
        </p:txBody>
      </p:sp>
      <p:sp>
        <p:nvSpPr>
          <p:cNvPr id="15363" name="TextBox 4"/>
          <p:cNvSpPr txBox="1">
            <a:spLocks noChangeArrowheads="1"/>
          </p:cNvSpPr>
          <p:nvPr/>
        </p:nvSpPr>
        <p:spPr bwMode="auto">
          <a:xfrm>
            <a:off x="762000" y="457200"/>
            <a:ext cx="7010400" cy="369888"/>
          </a:xfrm>
          <a:prstGeom prst="rect">
            <a:avLst/>
          </a:prstGeom>
          <a:noFill/>
          <a:ln w="9525">
            <a:noFill/>
            <a:miter lim="800000"/>
            <a:headEnd/>
            <a:tailEnd/>
          </a:ln>
        </p:spPr>
        <p:txBody>
          <a:bodyPr>
            <a:spAutoFit/>
          </a:bodyPr>
          <a:lstStyle/>
          <a:p>
            <a:pPr>
              <a:defRPr/>
            </a:pPr>
            <a:r>
              <a:rPr lang="ro-RO" b="1" dirty="0"/>
              <a:t>                                               </a:t>
            </a:r>
            <a:r>
              <a:rPr lang="ro-RO" sz="1800" b="1" u="sng" dirty="0">
                <a:effectLst>
                  <a:outerShdw blurRad="38100" dist="38100" dir="2700000" algn="tl">
                    <a:srgbClr val="000000">
                      <a:alpha val="43137"/>
                    </a:srgbClr>
                  </a:outerShdw>
                </a:effectLst>
              </a:rPr>
              <a:t>METALURGIC TECHNICAL HIGH SCHOOL</a:t>
            </a:r>
            <a:endParaRPr lang="en-US" sz="1800" b="1" u="sng" dirty="0">
              <a:effectLst>
                <a:outerShdw blurRad="38100" dist="38100" dir="2700000" algn="tl">
                  <a:srgbClr val="000000">
                    <a:alpha val="43137"/>
                  </a:srgbClr>
                </a:outerShdw>
              </a:effectLst>
            </a:endParaRPr>
          </a:p>
        </p:txBody>
      </p:sp>
      <p:sp>
        <p:nvSpPr>
          <p:cNvPr id="16388" name="TextBox 5"/>
          <p:cNvSpPr txBox="1">
            <a:spLocks noChangeArrowheads="1"/>
          </p:cNvSpPr>
          <p:nvPr/>
        </p:nvSpPr>
        <p:spPr bwMode="auto">
          <a:xfrm>
            <a:off x="228600" y="1047750"/>
            <a:ext cx="8534400" cy="5201424"/>
          </a:xfrm>
          <a:prstGeom prst="rect">
            <a:avLst/>
          </a:prstGeom>
          <a:noFill/>
          <a:ln w="9525">
            <a:noFill/>
            <a:miter lim="800000"/>
            <a:headEnd/>
            <a:tailEnd/>
          </a:ln>
        </p:spPr>
        <p:txBody>
          <a:bodyPr wrap="square">
            <a:spAutoFit/>
          </a:bodyPr>
          <a:lstStyle/>
          <a:p>
            <a:pPr>
              <a:defRPr/>
            </a:pPr>
            <a:r>
              <a:rPr lang="ro-RO" sz="2000" b="1" dirty="0" err="1">
                <a:solidFill>
                  <a:srgbClr val="FFFF00"/>
                </a:solidFill>
                <a:effectLst>
                  <a:outerShdw blurRad="38100" dist="38100" dir="2700000" algn="tl">
                    <a:srgbClr val="000000">
                      <a:alpha val="43137"/>
                    </a:srgbClr>
                  </a:outerShdw>
                </a:effectLst>
              </a:rPr>
              <a:t>Number</a:t>
            </a:r>
            <a:r>
              <a:rPr lang="ro-RO" sz="2000" b="1" dirty="0">
                <a:solidFill>
                  <a:srgbClr val="FFFF00"/>
                </a:solidFill>
                <a:effectLst>
                  <a:outerShdw blurRad="38100" dist="38100" dir="2700000" algn="tl">
                    <a:srgbClr val="000000">
                      <a:alpha val="43137"/>
                    </a:srgbClr>
                  </a:outerShdw>
                </a:effectLst>
              </a:rPr>
              <a:t> of </a:t>
            </a:r>
            <a:r>
              <a:rPr lang="ro-RO" sz="2000" b="1" dirty="0" err="1">
                <a:solidFill>
                  <a:srgbClr val="FFFF00"/>
                </a:solidFill>
                <a:effectLst>
                  <a:outerShdw blurRad="38100" dist="38100" dir="2700000" algn="tl">
                    <a:srgbClr val="000000">
                      <a:alpha val="43137"/>
                    </a:srgbClr>
                  </a:outerShdw>
                </a:effectLst>
              </a:rPr>
              <a:t>students</a:t>
            </a:r>
            <a:r>
              <a:rPr lang="ro-RO" sz="2000" b="1" dirty="0">
                <a:solidFill>
                  <a:srgbClr val="FFFF00"/>
                </a:solidFill>
                <a:effectLst>
                  <a:outerShdw blurRad="38100" dist="38100" dir="2700000" algn="tl">
                    <a:srgbClr val="000000">
                      <a:alpha val="43137"/>
                    </a:srgbClr>
                  </a:outerShdw>
                </a:effectLst>
              </a:rPr>
              <a:t>: 1243</a:t>
            </a:r>
          </a:p>
          <a:p>
            <a:pPr>
              <a:defRPr/>
            </a:pPr>
            <a:r>
              <a:rPr lang="ro-RO" sz="2000" b="1" dirty="0" err="1">
                <a:solidFill>
                  <a:srgbClr val="FFFF00"/>
                </a:solidFill>
                <a:effectLst>
                  <a:outerShdw blurRad="38100" dist="38100" dir="2700000" algn="tl">
                    <a:srgbClr val="000000">
                      <a:alpha val="43137"/>
                    </a:srgbClr>
                  </a:outerShdw>
                </a:effectLst>
              </a:rPr>
              <a:t>Number</a:t>
            </a:r>
            <a:r>
              <a:rPr lang="ro-RO" sz="2000" b="1" dirty="0">
                <a:solidFill>
                  <a:srgbClr val="FFFF00"/>
                </a:solidFill>
                <a:effectLst>
                  <a:outerShdw blurRad="38100" dist="38100" dir="2700000" algn="tl">
                    <a:srgbClr val="000000">
                      <a:alpha val="43137"/>
                    </a:srgbClr>
                  </a:outerShdw>
                </a:effectLst>
              </a:rPr>
              <a:t> of </a:t>
            </a:r>
            <a:r>
              <a:rPr lang="ro-RO" sz="2000" b="1" dirty="0" err="1">
                <a:solidFill>
                  <a:srgbClr val="FFFF00"/>
                </a:solidFill>
                <a:effectLst>
                  <a:outerShdw blurRad="38100" dist="38100" dir="2700000" algn="tl">
                    <a:srgbClr val="000000">
                      <a:alpha val="43137"/>
                    </a:srgbClr>
                  </a:outerShdw>
                </a:effectLst>
              </a:rPr>
              <a:t>teachers</a:t>
            </a:r>
            <a:r>
              <a:rPr lang="ro-RO" sz="2000" b="1" dirty="0">
                <a:solidFill>
                  <a:srgbClr val="FFFF00"/>
                </a:solidFill>
                <a:effectLst>
                  <a:outerShdw blurRad="38100" dist="38100" dir="2700000" algn="tl">
                    <a:srgbClr val="000000">
                      <a:alpha val="43137"/>
                    </a:srgbClr>
                  </a:outerShdw>
                </a:effectLst>
              </a:rPr>
              <a:t>: 66</a:t>
            </a:r>
          </a:p>
          <a:p>
            <a:pPr>
              <a:defRPr/>
            </a:pPr>
            <a:r>
              <a:rPr lang="ro-RO" sz="2000" b="1" dirty="0" err="1">
                <a:solidFill>
                  <a:srgbClr val="FFFF00"/>
                </a:solidFill>
                <a:effectLst>
                  <a:outerShdw blurRad="38100" dist="38100" dir="2700000" algn="tl">
                    <a:srgbClr val="000000">
                      <a:alpha val="43137"/>
                    </a:srgbClr>
                  </a:outerShdw>
                </a:effectLst>
              </a:rPr>
              <a:t>Fields</a:t>
            </a:r>
            <a:r>
              <a:rPr lang="ro-RO" sz="2000" b="1" dirty="0">
                <a:solidFill>
                  <a:srgbClr val="FFFF00"/>
                </a:solidFill>
                <a:effectLst>
                  <a:outerShdw blurRad="38100" dist="38100" dir="2700000" algn="tl">
                    <a:srgbClr val="000000">
                      <a:alpha val="43137"/>
                    </a:srgbClr>
                  </a:outerShdw>
                </a:effectLst>
              </a:rPr>
              <a:t> of </a:t>
            </a:r>
            <a:r>
              <a:rPr lang="ro-RO" sz="2000" b="1" dirty="0" err="1">
                <a:solidFill>
                  <a:srgbClr val="FFFF00"/>
                </a:solidFill>
                <a:effectLst>
                  <a:outerShdw blurRad="38100" dist="38100" dir="2700000" algn="tl">
                    <a:srgbClr val="000000">
                      <a:alpha val="43137"/>
                    </a:srgbClr>
                  </a:outerShdw>
                </a:effectLst>
              </a:rPr>
              <a:t>education</a:t>
            </a:r>
            <a:r>
              <a:rPr lang="ro-RO" sz="2000" b="1" dirty="0">
                <a:solidFill>
                  <a:srgbClr val="FFFF00"/>
                </a:solidFill>
                <a:effectLst>
                  <a:outerShdw blurRad="38100" dist="38100" dir="2700000" algn="tl">
                    <a:srgbClr val="000000">
                      <a:alpha val="43137"/>
                    </a:srgbClr>
                  </a:outerShdw>
                </a:effectLst>
              </a:rPr>
              <a:t>: </a:t>
            </a:r>
          </a:p>
          <a:p>
            <a:pPr>
              <a:defRPr/>
            </a:pPr>
            <a:r>
              <a:rPr lang="ro-RO" sz="2000" b="1" dirty="0">
                <a:solidFill>
                  <a:srgbClr val="FFFF00"/>
                </a:solidFill>
                <a:effectLst>
                  <a:outerShdw blurRad="38100" dist="38100" dir="2700000" algn="tl">
                    <a:srgbClr val="000000">
                      <a:alpha val="43137"/>
                    </a:srgbClr>
                  </a:outerShdw>
                </a:effectLst>
              </a:rPr>
              <a:t>- Industrial </a:t>
            </a:r>
            <a:r>
              <a:rPr lang="ro-RO" sz="2000" b="1" dirty="0" err="1">
                <a:solidFill>
                  <a:srgbClr val="FFFF00"/>
                </a:solidFill>
                <a:effectLst>
                  <a:outerShdw blurRad="38100" dist="38100" dir="2700000" algn="tl">
                    <a:srgbClr val="000000">
                      <a:alpha val="43137"/>
                    </a:srgbClr>
                  </a:outerShdw>
                </a:effectLst>
              </a:rPr>
              <a:t>Chemistry</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Protection</a:t>
            </a:r>
            <a:r>
              <a:rPr lang="ro-RO" sz="2000" b="1" dirty="0">
                <a:solidFill>
                  <a:srgbClr val="FFFF00"/>
                </a:solidFill>
                <a:effectLst>
                  <a:outerShdw blurRad="38100" dist="38100" dir="2700000" algn="tl">
                    <a:srgbClr val="000000">
                      <a:alpha val="43137"/>
                    </a:srgbClr>
                  </a:outerShdw>
                </a:effectLst>
              </a:rPr>
              <a:t> of </a:t>
            </a:r>
            <a:r>
              <a:rPr lang="ro-RO" sz="2000" b="1" dirty="0" err="1">
                <a:solidFill>
                  <a:srgbClr val="FFFF00"/>
                </a:solidFill>
                <a:effectLst>
                  <a:outerShdw blurRad="38100" dist="38100" dir="2700000" algn="tl">
                    <a:srgbClr val="000000">
                      <a:alpha val="43137"/>
                    </a:srgbClr>
                  </a:outerShdw>
                </a:effectLst>
              </a:rPr>
              <a:t>environment</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Mechanics</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Electronics</a:t>
            </a:r>
          </a:p>
          <a:p>
            <a:pPr>
              <a:buFontTx/>
              <a:buChar char="-"/>
              <a:defRPr/>
            </a:pPr>
            <a:r>
              <a:rPr lang="ro-RO" sz="2000" b="1" dirty="0">
                <a:solidFill>
                  <a:srgbClr val="FFFF00"/>
                </a:solidFill>
                <a:effectLst>
                  <a:outerShdw blurRad="38100" dist="38100" dir="2700000" algn="tl">
                    <a:srgbClr val="000000">
                      <a:alpha val="43137"/>
                    </a:srgbClr>
                  </a:outerShdw>
                </a:effectLst>
              </a:rPr>
              <a:t> Transport</a:t>
            </a:r>
          </a:p>
          <a:p>
            <a:pPr>
              <a:defRPr/>
            </a:pPr>
            <a:r>
              <a:rPr lang="ro-RO" sz="2000" b="1" dirty="0" err="1">
                <a:solidFill>
                  <a:srgbClr val="FFFF00"/>
                </a:solidFill>
                <a:effectLst>
                  <a:outerShdw blurRad="38100" dist="38100" dir="2700000" algn="tl">
                    <a:srgbClr val="000000">
                      <a:alpha val="43137"/>
                    </a:srgbClr>
                  </a:outerShdw>
                </a:effectLst>
              </a:rPr>
              <a:t>Our</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school</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has</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partnerships</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with</a:t>
            </a:r>
            <a:r>
              <a:rPr lang="ro-RO" sz="2000" b="1" dirty="0">
                <a:solidFill>
                  <a:srgbClr val="FFFF00"/>
                </a:solidFill>
                <a:effectLst>
                  <a:outerShdw blurRad="38100" dist="38100" dir="2700000" algn="tl">
                    <a:srgbClr val="000000">
                      <a:alpha val="43137"/>
                    </a:srgbClr>
                  </a:outerShdw>
                </a:effectLst>
              </a:rPr>
              <a:t> local </a:t>
            </a:r>
            <a:r>
              <a:rPr lang="ro-RO" sz="2000" b="1" dirty="0" err="1">
                <a:solidFill>
                  <a:srgbClr val="FFFF00"/>
                </a:solidFill>
                <a:effectLst>
                  <a:outerShdw blurRad="38100" dist="38100" dir="2700000" algn="tl">
                    <a:srgbClr val="000000">
                      <a:alpha val="43137"/>
                    </a:srgbClr>
                  </a:outerShdw>
                </a:effectLst>
              </a:rPr>
              <a:t>agents</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mentioned</a:t>
            </a:r>
            <a:r>
              <a:rPr lang="ro-RO" sz="2000" b="1" dirty="0">
                <a:solidFill>
                  <a:srgbClr val="FFFF00"/>
                </a:solidFill>
                <a:effectLst>
                  <a:outerShdw blurRad="38100" dist="38100" dir="2700000" algn="tl">
                    <a:srgbClr val="000000">
                      <a:alpha val="43137"/>
                    </a:srgbClr>
                  </a:outerShdw>
                </a:effectLst>
              </a:rPr>
              <a:t> on </a:t>
            </a:r>
            <a:r>
              <a:rPr lang="ro-RO" sz="2000" b="1" dirty="0" err="1">
                <a:solidFill>
                  <a:srgbClr val="FFFF00"/>
                </a:solidFill>
                <a:effectLst>
                  <a:outerShdw blurRad="38100" dist="38100" dir="2700000" algn="tl">
                    <a:srgbClr val="000000">
                      <a:alpha val="43137"/>
                    </a:srgbClr>
                  </a:outerShdw>
                </a:effectLst>
              </a:rPr>
              <a:t>the</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previous</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slide</a:t>
            </a:r>
            <a:r>
              <a:rPr lang="ro-RO" sz="2000" b="1" dirty="0">
                <a:solidFill>
                  <a:srgbClr val="FFFF00"/>
                </a:solidFill>
                <a:effectLst>
                  <a:outerShdw blurRad="38100" dist="38100" dir="2700000" algn="tl">
                    <a:srgbClr val="000000">
                      <a:alpha val="43137"/>
                    </a:srgbClr>
                  </a:outerShdw>
                </a:effectLst>
              </a:rPr>
              <a:t> as for </a:t>
            </a:r>
            <a:r>
              <a:rPr lang="ro-RO" sz="2000" b="1" dirty="0" err="1">
                <a:solidFill>
                  <a:srgbClr val="FFFF00"/>
                </a:solidFill>
                <a:effectLst>
                  <a:outerShdw blurRad="38100" dist="38100" dir="2700000" algn="tl">
                    <a:srgbClr val="000000">
                      <a:alpha val="43137"/>
                    </a:srgbClr>
                  </a:outerShdw>
                </a:effectLst>
              </a:rPr>
              <a:t>students</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to</a:t>
            </a:r>
            <a:r>
              <a:rPr lang="ro-RO" sz="2000" b="1" dirty="0">
                <a:solidFill>
                  <a:srgbClr val="FFFF00"/>
                </a:solidFill>
                <a:effectLst>
                  <a:outerShdw blurRad="38100" dist="38100" dir="2700000" algn="tl">
                    <a:srgbClr val="000000">
                      <a:alpha val="43137"/>
                    </a:srgbClr>
                  </a:outerShdw>
                </a:effectLst>
              </a:rPr>
              <a:t> practice </a:t>
            </a:r>
            <a:r>
              <a:rPr lang="ro-RO" sz="2000" b="1" dirty="0" err="1">
                <a:solidFill>
                  <a:srgbClr val="FFFF00"/>
                </a:solidFill>
                <a:effectLst>
                  <a:outerShdw blurRad="38100" dist="38100" dir="2700000" algn="tl">
                    <a:srgbClr val="000000">
                      <a:alpha val="43137"/>
                    </a:srgbClr>
                  </a:outerShdw>
                </a:effectLst>
              </a:rPr>
              <a:t>their</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skills</a:t>
            </a:r>
            <a:r>
              <a:rPr lang="ro-RO" sz="2000" b="1" dirty="0">
                <a:solidFill>
                  <a:srgbClr val="FFFF00"/>
                </a:solidFill>
                <a:effectLst>
                  <a:outerShdw blurRad="38100" dist="38100" dir="2700000" algn="tl">
                    <a:srgbClr val="000000">
                      <a:alpha val="43137"/>
                    </a:srgbClr>
                  </a:outerShdw>
                </a:effectLst>
              </a:rPr>
              <a:t>.</a:t>
            </a:r>
          </a:p>
          <a:p>
            <a:pPr>
              <a:defRPr/>
            </a:pPr>
            <a:r>
              <a:rPr lang="ro-RO" sz="2000" b="1" dirty="0" err="1">
                <a:solidFill>
                  <a:srgbClr val="FFFF00"/>
                </a:solidFill>
                <a:effectLst>
                  <a:outerShdw blurRad="38100" dist="38100" dir="2700000" algn="tl">
                    <a:srgbClr val="000000">
                      <a:alpha val="43137"/>
                    </a:srgbClr>
                  </a:outerShdw>
                </a:effectLst>
              </a:rPr>
              <a:t>Endowment</a:t>
            </a:r>
            <a:r>
              <a:rPr lang="ro-RO" sz="2000" b="1" dirty="0">
                <a:solidFill>
                  <a:srgbClr val="FFFF00"/>
                </a:solidFill>
                <a:effectLst>
                  <a:outerShdw blurRad="38100" dist="38100" dir="2700000" algn="tl">
                    <a:srgbClr val="000000">
                      <a:alpha val="43137"/>
                    </a:srgbClr>
                  </a:outerShdw>
                </a:effectLst>
              </a:rPr>
              <a:t>:</a:t>
            </a: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Library</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School</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canteen</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School</a:t>
            </a: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hostel</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9 </a:t>
            </a:r>
            <a:r>
              <a:rPr lang="ro-RO" sz="2000" b="1" dirty="0" err="1">
                <a:solidFill>
                  <a:srgbClr val="FFFF00"/>
                </a:solidFill>
                <a:effectLst>
                  <a:outerShdw blurRad="38100" dist="38100" dir="2700000" algn="tl">
                    <a:srgbClr val="000000">
                      <a:alpha val="43137"/>
                    </a:srgbClr>
                  </a:outerShdw>
                </a:effectLst>
              </a:rPr>
              <a:t>Labs</a:t>
            </a:r>
            <a:endParaRPr lang="ro-RO" sz="2000" b="1" dirty="0">
              <a:solidFill>
                <a:srgbClr val="FFFF00"/>
              </a:solidFill>
              <a:effectLst>
                <a:outerShdw blurRad="38100" dist="38100" dir="2700000" algn="tl">
                  <a:srgbClr val="000000">
                    <a:alpha val="43137"/>
                  </a:srgbClr>
                </a:outerShdw>
              </a:effectLst>
            </a:endParaRPr>
          </a:p>
          <a:p>
            <a:pPr>
              <a:buFontTx/>
              <a:buChar char="-"/>
              <a:defRPr/>
            </a:pPr>
            <a:r>
              <a:rPr lang="ro-RO" sz="2000" b="1" dirty="0">
                <a:solidFill>
                  <a:srgbClr val="FFFF00"/>
                </a:solidFill>
                <a:effectLst>
                  <a:outerShdw blurRad="38100" dist="38100" dir="2700000" algn="tl">
                    <a:srgbClr val="000000">
                      <a:alpha val="43137"/>
                    </a:srgbClr>
                  </a:outerShdw>
                </a:effectLst>
              </a:rPr>
              <a:t> </a:t>
            </a:r>
            <a:r>
              <a:rPr lang="ro-RO" sz="2000" b="1" dirty="0" err="1">
                <a:solidFill>
                  <a:srgbClr val="FFFF00"/>
                </a:solidFill>
                <a:effectLst>
                  <a:outerShdw blurRad="38100" dist="38100" dir="2700000" algn="tl">
                    <a:srgbClr val="000000">
                      <a:alpha val="43137"/>
                    </a:srgbClr>
                  </a:outerShdw>
                </a:effectLst>
              </a:rPr>
              <a:t>Gym</a:t>
            </a:r>
            <a:endParaRPr lang="ro-RO" sz="2000" b="1" dirty="0">
              <a:solidFill>
                <a:srgbClr val="FFFF00"/>
              </a:solidFill>
              <a:effectLst>
                <a:outerShdw blurRad="38100" dist="38100" dir="2700000" algn="tl">
                  <a:srgbClr val="000000">
                    <a:alpha val="43137"/>
                  </a:srgbClr>
                </a:outerShdw>
              </a:effectLst>
            </a:endParaRPr>
          </a:p>
          <a:p>
            <a:pPr>
              <a:defRPr/>
            </a:pPr>
            <a:endParaRPr lang="ro-R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304800" y="2743200"/>
            <a:ext cx="8305800" cy="1143000"/>
          </a:xfrm>
        </p:spPr>
        <p:txBody>
          <a:bodyPr/>
          <a:lstStyle/>
          <a:p>
            <a:pPr eaLnBrk="1" hangingPunct="1"/>
            <a:r>
              <a:rPr lang="en-US" sz="3200" b="1" smtClean="0"/>
              <a:t>         THANK YOU FOR YOUR TIME</a:t>
            </a:r>
            <a:r>
              <a:rPr lang="ro-RO" sz="3200" b="1" smtClean="0"/>
              <a:t>! </a:t>
            </a:r>
          </a:p>
        </p:txBody>
      </p:sp>
      <p:sp>
        <p:nvSpPr>
          <p:cNvPr id="2" name="Substituent subsol 1"/>
          <p:cNvSpPr>
            <a:spLocks noGrp="1"/>
          </p:cNvSpPr>
          <p:nvPr>
            <p:ph type="ftr" sz="quarter" idx="11"/>
          </p:nvPr>
        </p:nvSpPr>
        <p:spPr>
          <a:xfrm>
            <a:off x="762000" y="6248400"/>
            <a:ext cx="82296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3" name="Picture 2"/>
          <p:cNvPicPr>
            <a:picLocks noChangeAspect="1" noChangeArrowheads="1"/>
          </p:cNvPicPr>
          <p:nvPr/>
        </p:nvPicPr>
        <p:blipFill>
          <a:blip r:embed="rId2" cstate="print"/>
          <a:srcRect/>
          <a:stretch>
            <a:fillRect/>
          </a:stretch>
        </p:blipFill>
        <p:spPr bwMode="auto">
          <a:xfrm>
            <a:off x="152400" y="76200"/>
            <a:ext cx="1600200" cy="623888"/>
          </a:xfrm>
          <a:prstGeom prst="rect">
            <a:avLst/>
          </a:prstGeom>
          <a:ln>
            <a:noFill/>
          </a:ln>
          <a:effectLst>
            <a:outerShdw blurRad="190500" algn="tl" rotWithShape="0">
              <a:srgbClr val="000000">
                <a:alpha val="70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o-RO" altLang="ro-RO" sz="1800"/>
          </a:p>
        </p:txBody>
      </p:sp>
      <p:pic>
        <p:nvPicPr>
          <p:cNvPr id="4097" name="Picture 2"/>
          <p:cNvPicPr>
            <a:picLocks noChangeAspect="1" noChangeArrowheads="1"/>
          </p:cNvPicPr>
          <p:nvPr/>
        </p:nvPicPr>
        <p:blipFill>
          <a:blip r:embed="rId2" cstate="print"/>
          <a:srcRect/>
          <a:stretch>
            <a:fillRect/>
          </a:stretch>
        </p:blipFill>
        <p:spPr bwMode="auto">
          <a:xfrm>
            <a:off x="152400" y="138113"/>
            <a:ext cx="1600200" cy="623887"/>
          </a:xfrm>
          <a:prstGeom prst="rect">
            <a:avLst/>
          </a:prstGeom>
          <a:ln>
            <a:noFill/>
          </a:ln>
          <a:effectLst>
            <a:outerShdw blurRad="190500" algn="tl" rotWithShape="0">
              <a:srgbClr val="000000">
                <a:alpha val="70000"/>
              </a:srgbClr>
            </a:outerShdw>
          </a:effectLst>
          <a:extLst>
            <a:ext uri="{909E8E84-426E-40DD-AFC4-6F175D3DCCD1}"/>
          </a:extLst>
        </p:spPr>
      </p:pic>
      <p:sp>
        <p:nvSpPr>
          <p:cNvPr id="3" name="Substituent subsol 2"/>
          <p:cNvSpPr>
            <a:spLocks noGrp="1"/>
          </p:cNvSpPr>
          <p:nvPr>
            <p:ph type="ftr" sz="quarter" idx="11"/>
          </p:nvPr>
        </p:nvSpPr>
        <p:spPr>
          <a:xfrm>
            <a:off x="685800" y="6248400"/>
            <a:ext cx="82296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sp>
        <p:nvSpPr>
          <p:cNvPr id="3077" name="CasetăText 10"/>
          <p:cNvSpPr txBox="1">
            <a:spLocks noChangeArrowheads="1"/>
          </p:cNvSpPr>
          <p:nvPr/>
        </p:nvSpPr>
        <p:spPr bwMode="auto">
          <a:xfrm>
            <a:off x="152400" y="990600"/>
            <a:ext cx="8839200" cy="4524375"/>
          </a:xfrm>
          <a:prstGeom prst="rect">
            <a:avLst/>
          </a:prstGeom>
          <a:noFill/>
          <a:ln w="9525">
            <a:noFill/>
            <a:miter lim="800000"/>
            <a:headEnd/>
            <a:tailEnd/>
          </a:ln>
        </p:spPr>
        <p:txBody>
          <a:bodyPr>
            <a:spAutoFit/>
          </a:bodyPr>
          <a:lstStyle/>
          <a:p>
            <a:pPr>
              <a:defRPr/>
            </a:pPr>
            <a:r>
              <a:rPr lang="en-US" altLang="ro-RO" sz="2000" b="1" u="sng" dirty="0"/>
              <a:t>Romania</a:t>
            </a:r>
            <a:r>
              <a:rPr lang="en-US" altLang="ro-RO" sz="2000" b="1" dirty="0"/>
              <a:t> </a:t>
            </a:r>
            <a:r>
              <a:rPr lang="en-US" altLang="ro-RO" sz="2000" dirty="0"/>
              <a:t>is a country located at the intersection of </a:t>
            </a:r>
            <a:r>
              <a:rPr lang="en-US" altLang="ro-RO" sz="2000" dirty="0">
                <a:hlinkClick r:id="rId3" tooltip="Central Europe"/>
              </a:rPr>
              <a:t>Central</a:t>
            </a:r>
            <a:r>
              <a:rPr lang="en-US" altLang="ro-RO" sz="2000" dirty="0"/>
              <a:t> and </a:t>
            </a:r>
            <a:r>
              <a:rPr lang="en-US" altLang="ro-RO" sz="2000" dirty="0">
                <a:hlinkClick r:id="rId4" tooltip="Southeast Europe"/>
              </a:rPr>
              <a:t>Southeastern Europe</a:t>
            </a:r>
            <a:r>
              <a:rPr lang="en-US" altLang="ro-RO" sz="2000" dirty="0"/>
              <a:t>, bordering on the Black Sea. Romania shares a border with </a:t>
            </a:r>
            <a:r>
              <a:rPr lang="en-US" altLang="ro-RO" sz="2000" dirty="0">
                <a:hlinkClick r:id="rId5" tooltip="Hungary"/>
              </a:rPr>
              <a:t>Hungary</a:t>
            </a:r>
            <a:r>
              <a:rPr lang="en-US" altLang="ro-RO" sz="2000" dirty="0"/>
              <a:t> and </a:t>
            </a:r>
            <a:r>
              <a:rPr lang="en-US" altLang="ro-RO" sz="2000" dirty="0">
                <a:hlinkClick r:id="rId6" tooltip="Serbia"/>
              </a:rPr>
              <a:t>Serbia</a:t>
            </a:r>
            <a:r>
              <a:rPr lang="en-US" altLang="ro-RO" sz="2000" dirty="0"/>
              <a:t> to the west, </a:t>
            </a:r>
            <a:r>
              <a:rPr lang="en-US" altLang="ro-RO" sz="2000" dirty="0">
                <a:hlinkClick r:id="rId7" tooltip="Ukraine"/>
              </a:rPr>
              <a:t>Ukraine</a:t>
            </a:r>
            <a:r>
              <a:rPr lang="en-US" altLang="ro-RO" sz="2000" dirty="0"/>
              <a:t> and </a:t>
            </a:r>
            <a:r>
              <a:rPr lang="en-US" altLang="ro-RO" sz="2000" dirty="0">
                <a:hlinkClick r:id="rId8" tooltip="Moldova"/>
              </a:rPr>
              <a:t>Moldova</a:t>
            </a:r>
            <a:r>
              <a:rPr lang="en-US" altLang="ro-RO" sz="2000" dirty="0"/>
              <a:t> to the northeast and east, and </a:t>
            </a:r>
            <a:r>
              <a:rPr lang="en-US" altLang="ro-RO" sz="2000" dirty="0">
                <a:hlinkClick r:id="rId9" tooltip="Bulgaria"/>
              </a:rPr>
              <a:t>Bulgaria</a:t>
            </a:r>
            <a:r>
              <a:rPr lang="en-US" altLang="ro-RO" sz="2000" dirty="0"/>
              <a:t> to the south. </a:t>
            </a:r>
          </a:p>
          <a:p>
            <a:pPr>
              <a:defRPr/>
            </a:pPr>
            <a:endParaRPr lang="en-US" altLang="ro-RO" sz="2000" dirty="0"/>
          </a:p>
          <a:p>
            <a:pPr eaLnBrk="0" hangingPunct="0">
              <a:spcBef>
                <a:spcPct val="20000"/>
              </a:spcBef>
              <a:buFont typeface="Arial" charset="0"/>
              <a:buChar char="•"/>
              <a:defRPr/>
            </a:pPr>
            <a:endParaRPr lang="en-US" altLang="ro-RO" sz="2000" b="1" u="sng" dirty="0"/>
          </a:p>
          <a:p>
            <a:pPr eaLnBrk="0" hangingPunct="0">
              <a:spcBef>
                <a:spcPct val="20000"/>
              </a:spcBef>
              <a:defRPr/>
            </a:pPr>
            <a:r>
              <a:rPr lang="en-US" altLang="ro-RO" sz="2000" b="1" u="sng" dirty="0">
                <a:effectLst>
                  <a:outerShdw blurRad="38100" dist="38100" dir="2700000" algn="tl">
                    <a:srgbClr val="000000">
                      <a:alpha val="43137"/>
                    </a:srgbClr>
                  </a:outerShdw>
                </a:effectLst>
              </a:rPr>
              <a:t>Etymology</a:t>
            </a:r>
            <a:endParaRPr lang="en-US" altLang="ro-RO" sz="2000" b="1" i="1" dirty="0">
              <a:effectLst>
                <a:outerShdw blurRad="38100" dist="38100" dir="2700000" algn="tl">
                  <a:srgbClr val="000000">
                    <a:alpha val="43137"/>
                  </a:srgbClr>
                </a:outerShdw>
              </a:effectLst>
            </a:endParaRPr>
          </a:p>
          <a:p>
            <a:pPr eaLnBrk="0" hangingPunct="0">
              <a:spcBef>
                <a:spcPct val="20000"/>
              </a:spcBef>
              <a:buFont typeface="Arial" charset="0"/>
              <a:buChar char="•"/>
              <a:defRPr/>
            </a:pPr>
            <a:r>
              <a:rPr lang="en-US" altLang="ro-RO" sz="2000" i="1" dirty="0"/>
              <a:t>Romania</a:t>
            </a:r>
            <a:r>
              <a:rPr lang="en-US" altLang="ro-RO" sz="2000" dirty="0"/>
              <a:t> derives from the Latin </a:t>
            </a:r>
            <a:r>
              <a:rPr lang="en-US" altLang="ro-RO" sz="2000" i="1" dirty="0" err="1"/>
              <a:t>romanus</a:t>
            </a:r>
            <a:r>
              <a:rPr lang="en-US" altLang="ro-RO" sz="2000" dirty="0"/>
              <a:t>, meaning </a:t>
            </a:r>
            <a:r>
              <a:rPr lang="en-US" altLang="ro-RO" sz="2000" dirty="0">
                <a:hlinkClick r:id="rId10" tooltip="Ancient Rome"/>
              </a:rPr>
              <a:t>"citizen of Rome"</a:t>
            </a:r>
            <a:r>
              <a:rPr lang="en-US" altLang="ro-RO" sz="2000" dirty="0"/>
              <a:t>.</a:t>
            </a:r>
          </a:p>
          <a:p>
            <a:pPr eaLnBrk="0" hangingPunct="0">
              <a:spcBef>
                <a:spcPct val="20000"/>
              </a:spcBef>
              <a:buFont typeface="Arial" charset="0"/>
              <a:buChar char="•"/>
              <a:defRPr/>
            </a:pPr>
            <a:endParaRPr lang="ro-RO" altLang="ro-RO" sz="2000" dirty="0"/>
          </a:p>
          <a:p>
            <a:pPr eaLnBrk="0" hangingPunct="0">
              <a:spcBef>
                <a:spcPct val="20000"/>
              </a:spcBef>
              <a:buFont typeface="Arial" charset="0"/>
              <a:buChar char="•"/>
              <a:defRPr/>
            </a:pPr>
            <a:endParaRPr lang="en-US" altLang="ro-RO" sz="2000" dirty="0"/>
          </a:p>
          <a:p>
            <a:pPr eaLnBrk="0" hangingPunct="0">
              <a:spcBef>
                <a:spcPct val="20000"/>
              </a:spcBef>
              <a:defRPr/>
            </a:pPr>
            <a:r>
              <a:rPr lang="en-US" altLang="ro-RO" sz="2000" b="1" u="sng" dirty="0">
                <a:effectLst>
                  <a:outerShdw blurRad="38100" dist="38100" dir="2700000" algn="tl">
                    <a:srgbClr val="000000">
                      <a:alpha val="43137"/>
                    </a:srgbClr>
                  </a:outerShdw>
                </a:effectLst>
              </a:rPr>
              <a:t>Language</a:t>
            </a:r>
          </a:p>
          <a:p>
            <a:pPr eaLnBrk="0" hangingPunct="0">
              <a:spcBef>
                <a:spcPct val="20000"/>
              </a:spcBef>
              <a:buFont typeface="Arial" charset="0"/>
              <a:buChar char="•"/>
              <a:defRPr/>
            </a:pPr>
            <a:r>
              <a:rPr lang="en-US" altLang="ro-RO" sz="2000" dirty="0"/>
              <a:t>The official language of Romania is </a:t>
            </a:r>
            <a:r>
              <a:rPr lang="en-US" altLang="ro-RO" sz="2000" dirty="0">
                <a:hlinkClick r:id="rId11" tooltip="Romanian language"/>
              </a:rPr>
              <a:t>Romanian</a:t>
            </a:r>
            <a:r>
              <a:rPr lang="en-US" altLang="ro-RO" sz="2000" dirty="0"/>
              <a:t>, a </a:t>
            </a:r>
            <a:r>
              <a:rPr lang="ro-RO" altLang="ro-RO" sz="2000" dirty="0" smtClean="0">
                <a:hlinkClick r:id="rId12" tooltip="Romance languages"/>
              </a:rPr>
              <a:t>Latin</a:t>
            </a:r>
            <a:r>
              <a:rPr lang="en-US" altLang="ro-RO" sz="2000" dirty="0" smtClean="0">
                <a:hlinkClick r:id="rId12" tooltip="Romance languages"/>
              </a:rPr>
              <a:t> </a:t>
            </a:r>
            <a:r>
              <a:rPr lang="en-US" altLang="ro-RO" sz="2000" dirty="0">
                <a:hlinkClick r:id="rId12" tooltip="Romance languages"/>
              </a:rPr>
              <a:t>language</a:t>
            </a:r>
            <a:r>
              <a:rPr lang="en-US" altLang="ro-RO" sz="2000" dirty="0"/>
              <a:t> related to </a:t>
            </a:r>
            <a:r>
              <a:rPr lang="en-US" altLang="ro-RO" sz="2000" dirty="0">
                <a:hlinkClick r:id="rId13" tooltip="Italian language"/>
              </a:rPr>
              <a:t>Italian</a:t>
            </a:r>
            <a:r>
              <a:rPr lang="en-US" altLang="ro-RO" sz="2000" dirty="0"/>
              <a:t>, </a:t>
            </a:r>
            <a:r>
              <a:rPr lang="en-US" altLang="ro-RO" sz="2000" dirty="0">
                <a:hlinkClick r:id="rId14" tooltip="French language"/>
              </a:rPr>
              <a:t>French</a:t>
            </a:r>
            <a:r>
              <a:rPr lang="en-US" altLang="ro-RO" sz="2000" dirty="0"/>
              <a:t>, </a:t>
            </a:r>
            <a:r>
              <a:rPr lang="en-US" altLang="ro-RO" sz="2000" dirty="0">
                <a:hlinkClick r:id="rId15" tooltip="Catalan language"/>
              </a:rPr>
              <a:t>Catalan</a:t>
            </a:r>
            <a:r>
              <a:rPr lang="en-US" altLang="ro-RO" sz="2000" dirty="0"/>
              <a:t>, </a:t>
            </a:r>
            <a:r>
              <a:rPr lang="en-US" altLang="ro-RO" sz="2000" dirty="0">
                <a:hlinkClick r:id="rId16" tooltip="Spanish language"/>
              </a:rPr>
              <a:t>Spanish</a:t>
            </a:r>
            <a:r>
              <a:rPr lang="en-US" altLang="ro-RO" sz="2000" dirty="0"/>
              <a:t> and </a:t>
            </a:r>
            <a:r>
              <a:rPr lang="en-US" altLang="ro-RO" sz="2000" dirty="0">
                <a:hlinkClick r:id="rId17" tooltip="Portuguese language"/>
              </a:rPr>
              <a:t>Portuguese</a:t>
            </a:r>
            <a:r>
              <a:rPr lang="en-US" altLang="ro-RO" sz="2000" dirty="0"/>
              <a:t>.</a:t>
            </a:r>
            <a:endParaRPr lang="ro-RO" altLang="ro-RO"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p:cNvSpPr>
            <a:spLocks noGrp="1"/>
          </p:cNvSpPr>
          <p:nvPr>
            <p:ph type="ftr" sz="quarter" idx="11"/>
          </p:nvPr>
        </p:nvSpPr>
        <p:spPr>
          <a:xfrm>
            <a:off x="762000" y="6248400"/>
            <a:ext cx="80772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r>
              <a:rPr lang="en-US" dirty="0"/>
              <a:t>.</a:t>
            </a:r>
            <a:endParaRPr lang="ro-RO" dirty="0"/>
          </a:p>
        </p:txBody>
      </p:sp>
      <p:sp>
        <p:nvSpPr>
          <p:cNvPr id="15363" name="Text Box 5"/>
          <p:cNvSpPr txBox="1">
            <a:spLocks noChangeArrowheads="1"/>
          </p:cNvSpPr>
          <p:nvPr/>
        </p:nvSpPr>
        <p:spPr bwMode="auto">
          <a:xfrm>
            <a:off x="990600" y="2895600"/>
            <a:ext cx="7848600" cy="809625"/>
          </a:xfrm>
          <a:prstGeom prst="rect">
            <a:avLst/>
          </a:prstGeom>
          <a:noFill/>
          <a:ln w="9525">
            <a:noFill/>
            <a:miter lim="800000"/>
            <a:headEnd/>
            <a:tailEnd/>
          </a:ln>
        </p:spPr>
        <p:txBody>
          <a:bodyPr>
            <a:spAutoFit/>
          </a:bodyPr>
          <a:lstStyle/>
          <a:p>
            <a:pPr>
              <a:defRPr/>
            </a:pPr>
            <a:r>
              <a:rPr lang="en-US" sz="2000">
                <a:effectLst>
                  <a:outerShdw blurRad="38100" dist="38100" dir="2700000" algn="tl">
                    <a:srgbClr val="C0C0C0"/>
                  </a:outerShdw>
                </a:effectLst>
                <a:latin typeface="Times New Roman" pitchFamily="18" charset="0"/>
              </a:rPr>
              <a:t>        </a:t>
            </a:r>
            <a:endParaRPr lang="en-US" sz="2000">
              <a:latin typeface="Times New Roman" pitchFamily="18" charset="0"/>
            </a:endParaRPr>
          </a:p>
          <a:p>
            <a:pPr>
              <a:spcBef>
                <a:spcPct val="50000"/>
              </a:spcBef>
              <a:defRPr/>
            </a:pPr>
            <a:r>
              <a:rPr lang="en-US" sz="1800">
                <a:latin typeface="Times New Roman" pitchFamily="18" charset="0"/>
              </a:rPr>
              <a:t>                                                                                                                   </a:t>
            </a:r>
            <a:endParaRPr lang="ro-RO" sz="1800">
              <a:latin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52400" y="38100"/>
            <a:ext cx="1600200" cy="623888"/>
          </a:xfrm>
          <a:prstGeom prst="rect">
            <a:avLst/>
          </a:prstGeom>
          <a:ln>
            <a:noFill/>
          </a:ln>
          <a:effectLst>
            <a:outerShdw blurRad="190500" algn="tl" rotWithShape="0">
              <a:srgbClr val="000000">
                <a:alpha val="70000"/>
              </a:srgbClr>
            </a:outerShdw>
          </a:effectLst>
          <a:extLst>
            <a:ext uri="{909E8E84-426E-40DD-AFC4-6F175D3DCCD1}"/>
          </a:extLst>
        </p:spPr>
      </p:pic>
      <p:sp>
        <p:nvSpPr>
          <p:cNvPr id="4101" name="CasetăText 2"/>
          <p:cNvSpPr txBox="1">
            <a:spLocks noChangeArrowheads="1"/>
          </p:cNvSpPr>
          <p:nvPr/>
        </p:nvSpPr>
        <p:spPr bwMode="auto">
          <a:xfrm>
            <a:off x="2690813" y="228600"/>
            <a:ext cx="5081587" cy="461963"/>
          </a:xfrm>
          <a:prstGeom prst="rect">
            <a:avLst/>
          </a:prstGeom>
          <a:noFill/>
          <a:ln w="9525">
            <a:noFill/>
            <a:miter lim="800000"/>
            <a:headEnd/>
            <a:tailEnd/>
          </a:ln>
        </p:spPr>
        <p:txBody>
          <a:bodyPr>
            <a:spAutoFit/>
          </a:bodyPr>
          <a:lstStyle/>
          <a:p>
            <a:pPr>
              <a:defRPr/>
            </a:pPr>
            <a:r>
              <a:rPr lang="en-US" altLang="ro-RO" sz="2400" b="1" dirty="0">
                <a:effectLst>
                  <a:outerShdw blurRad="38100" dist="38100" dir="2700000" algn="tl">
                    <a:srgbClr val="000000">
                      <a:alpha val="43137"/>
                    </a:srgbClr>
                  </a:outerShdw>
                </a:effectLst>
              </a:rPr>
              <a:t>BUCHAREST, THE CAPITAL CITY</a:t>
            </a:r>
          </a:p>
        </p:txBody>
      </p:sp>
      <p:pic>
        <p:nvPicPr>
          <p:cNvPr id="1026" name="Picture 2" descr="C:\Users\Sorin\Desktop\foto romania\bucuresti\b051.jpg"/>
          <p:cNvPicPr>
            <a:picLocks noChangeAspect="1" noChangeArrowheads="1"/>
          </p:cNvPicPr>
          <p:nvPr/>
        </p:nvPicPr>
        <p:blipFill>
          <a:blip r:embed="rId3" cstate="print"/>
          <a:srcRect/>
          <a:stretch>
            <a:fillRect/>
          </a:stretch>
        </p:blipFill>
        <p:spPr bwMode="auto">
          <a:xfrm>
            <a:off x="685800" y="2743200"/>
            <a:ext cx="6943725" cy="3429000"/>
          </a:xfrm>
          <a:prstGeom prst="rect">
            <a:avLst/>
          </a:prstGeom>
          <a:ln>
            <a:noFill/>
          </a:ln>
          <a:effectLst>
            <a:outerShdw blurRad="190500" algn="tl" rotWithShape="0">
              <a:srgbClr val="000000">
                <a:alpha val="70000"/>
              </a:srgbClr>
            </a:outerShdw>
          </a:effectLst>
          <a:extLst>
            <a:ext uri="{909E8E84-426E-40DD-AFC4-6F175D3DCCD1}"/>
          </a:extLst>
        </p:spPr>
      </p:pic>
      <p:sp>
        <p:nvSpPr>
          <p:cNvPr id="4103" name="CasetăText 3"/>
          <p:cNvSpPr txBox="1">
            <a:spLocks noChangeArrowheads="1"/>
          </p:cNvSpPr>
          <p:nvPr/>
        </p:nvSpPr>
        <p:spPr bwMode="auto">
          <a:xfrm>
            <a:off x="6348413" y="2286000"/>
            <a:ext cx="2795587" cy="366713"/>
          </a:xfrm>
          <a:prstGeom prst="rect">
            <a:avLst/>
          </a:prstGeom>
          <a:noFill/>
          <a:ln w="9525">
            <a:noFill/>
            <a:miter lim="800000"/>
            <a:headEnd/>
            <a:tailEnd/>
          </a:ln>
        </p:spPr>
        <p:txBody>
          <a:bodyPr>
            <a:spAutoFit/>
          </a:bodyPr>
          <a:lstStyle/>
          <a:p>
            <a:pPr>
              <a:defRPr/>
            </a:pPr>
            <a:r>
              <a:rPr lang="en-US" altLang="ro-RO" sz="1800" b="1" dirty="0">
                <a:effectLst>
                  <a:outerShdw blurRad="38100" dist="38100" dir="2700000" algn="tl">
                    <a:srgbClr val="000000">
                      <a:alpha val="43137"/>
                    </a:srgbClr>
                  </a:outerShdw>
                </a:effectLst>
              </a:rPr>
              <a:t>The Parliament Palace</a:t>
            </a:r>
            <a:endParaRPr lang="ro-RO" altLang="ro-RO" sz="1800" b="1" dirty="0">
              <a:effectLst>
                <a:outerShdw blurRad="38100" dist="38100" dir="2700000" algn="tl">
                  <a:srgbClr val="000000">
                    <a:alpha val="43137"/>
                  </a:srgbClr>
                </a:outerShdw>
              </a:effectLst>
            </a:endParaRPr>
          </a:p>
        </p:txBody>
      </p:sp>
      <p:sp>
        <p:nvSpPr>
          <p:cNvPr id="4104" name="CasetăText 7"/>
          <p:cNvSpPr txBox="1">
            <a:spLocks noChangeArrowheads="1"/>
          </p:cNvSpPr>
          <p:nvPr/>
        </p:nvSpPr>
        <p:spPr bwMode="auto">
          <a:xfrm>
            <a:off x="152400" y="1066800"/>
            <a:ext cx="8839200" cy="1236663"/>
          </a:xfrm>
          <a:prstGeom prst="rect">
            <a:avLst/>
          </a:prstGeom>
          <a:noFill/>
          <a:ln w="9525">
            <a:noFill/>
            <a:miter lim="800000"/>
            <a:headEnd/>
            <a:tailEnd/>
          </a:ln>
        </p:spPr>
        <p:txBody>
          <a:bodyPr>
            <a:spAutoFit/>
          </a:bodyPr>
          <a:lstStyle/>
          <a:p>
            <a:pPr eaLnBrk="0" hangingPunct="0">
              <a:spcBef>
                <a:spcPct val="20000"/>
              </a:spcBef>
              <a:defRPr/>
            </a:pPr>
            <a:r>
              <a:rPr lang="en-US" altLang="ro-RO" sz="2000" b="1" u="sng" dirty="0">
                <a:effectLst>
                  <a:outerShdw blurRad="38100" dist="38100" dir="2700000" algn="tl">
                    <a:srgbClr val="000000">
                      <a:alpha val="43137"/>
                    </a:srgbClr>
                  </a:outerShdw>
                </a:effectLst>
              </a:rPr>
              <a:t>Government</a:t>
            </a:r>
            <a:endParaRPr lang="en-US" altLang="ro-RO" sz="2000" dirty="0">
              <a:effectLst>
                <a:outerShdw blurRad="38100" dist="38100" dir="2700000" algn="tl">
                  <a:srgbClr val="000000">
                    <a:alpha val="43137"/>
                  </a:srgbClr>
                </a:outerShdw>
              </a:effectLst>
            </a:endParaRPr>
          </a:p>
          <a:p>
            <a:pPr eaLnBrk="0" hangingPunct="0">
              <a:spcBef>
                <a:spcPct val="20000"/>
              </a:spcBef>
              <a:buFont typeface="Arial" charset="0"/>
              <a:buChar char="•"/>
              <a:defRPr/>
            </a:pPr>
            <a:r>
              <a:rPr lang="en-US" altLang="ro-RO" sz="1700" dirty="0"/>
              <a:t>Romania is a </a:t>
            </a:r>
            <a:r>
              <a:rPr lang="en-US" altLang="ro-RO" sz="1700" dirty="0">
                <a:hlinkClick r:id="rId4" tooltip="Semi-presidential"/>
              </a:rPr>
              <a:t>semi-presidential</a:t>
            </a:r>
            <a:r>
              <a:rPr lang="en-US" altLang="ro-RO" sz="1700" dirty="0"/>
              <a:t> </a:t>
            </a:r>
            <a:r>
              <a:rPr lang="en-US" altLang="ro-RO" sz="1700" dirty="0">
                <a:hlinkClick r:id="rId5" tooltip="Republic"/>
              </a:rPr>
              <a:t>republic</a:t>
            </a:r>
            <a:r>
              <a:rPr lang="en-US" altLang="ro-RO" sz="1700" dirty="0"/>
              <a:t> where executive functions are held by both </a:t>
            </a:r>
            <a:r>
              <a:rPr lang="en-US" altLang="ro-RO" sz="1700" dirty="0">
                <a:hlinkClick r:id="rId6" tooltip="Government of Romania"/>
              </a:rPr>
              <a:t>government</a:t>
            </a:r>
            <a:r>
              <a:rPr lang="en-US" altLang="ro-RO" sz="1700" dirty="0"/>
              <a:t> and the </a:t>
            </a:r>
            <a:r>
              <a:rPr lang="en-US" altLang="ro-RO" sz="1700" dirty="0">
                <a:hlinkClick r:id="rId7" tooltip="President of Romania"/>
              </a:rPr>
              <a:t>president</a:t>
            </a:r>
            <a:r>
              <a:rPr lang="en-US" altLang="ro-RO" sz="1700" dirty="0"/>
              <a:t>. The president is elected by popular vote for a maximum of two terms, and since the amendments in 2003, each term lasts five years .</a:t>
            </a:r>
            <a:endParaRPr lang="ro-RO" altLang="ro-RO"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p:cNvSpPr>
            <a:spLocks noGrp="1"/>
          </p:cNvSpPr>
          <p:nvPr>
            <p:ph type="ftr" sz="quarter" idx="11"/>
          </p:nvPr>
        </p:nvSpPr>
        <p:spPr>
          <a:xfrm>
            <a:off x="762000" y="6248400"/>
            <a:ext cx="81534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4" name="Picture 2"/>
          <p:cNvPicPr>
            <a:picLocks noChangeAspect="1" noChangeArrowheads="1"/>
          </p:cNvPicPr>
          <p:nvPr/>
        </p:nvPicPr>
        <p:blipFill>
          <a:blip r:embed="rId2" cstate="print"/>
          <a:srcRect/>
          <a:stretch>
            <a:fillRect/>
          </a:stretch>
        </p:blipFill>
        <p:spPr bwMode="auto">
          <a:xfrm>
            <a:off x="152400" y="66675"/>
            <a:ext cx="1600200" cy="623888"/>
          </a:xfrm>
          <a:prstGeom prst="rect">
            <a:avLst/>
          </a:prstGeom>
          <a:ln>
            <a:noFill/>
          </a:ln>
          <a:effectLst>
            <a:outerShdw blurRad="190500" algn="tl" rotWithShape="0">
              <a:srgbClr val="000000">
                <a:alpha val="70000"/>
              </a:srgbClr>
            </a:outerShdw>
          </a:effectLst>
          <a:extLst>
            <a:ext uri="{909E8E84-426E-40DD-AFC4-6F175D3DCCD1}"/>
          </a:extLst>
        </p:spPr>
      </p:pic>
      <p:pic>
        <p:nvPicPr>
          <p:cNvPr id="2050" name="Picture 2" descr="C:\Users\Sorin\Desktop\foto romania\bucuresti\b090.jpg"/>
          <p:cNvPicPr>
            <a:picLocks noChangeAspect="1" noChangeArrowheads="1"/>
          </p:cNvPicPr>
          <p:nvPr/>
        </p:nvPicPr>
        <p:blipFill>
          <a:blip r:embed="rId3" cstate="print"/>
          <a:srcRect/>
          <a:stretch>
            <a:fillRect/>
          </a:stretch>
        </p:blipFill>
        <p:spPr bwMode="auto">
          <a:xfrm>
            <a:off x="190500" y="609600"/>
            <a:ext cx="4713288" cy="3078163"/>
          </a:xfrm>
          <a:prstGeom prst="rect">
            <a:avLst/>
          </a:prstGeom>
          <a:ln>
            <a:noFill/>
          </a:ln>
          <a:effectLst>
            <a:outerShdw blurRad="190500" algn="tl" rotWithShape="0">
              <a:srgbClr val="000000">
                <a:alpha val="70000"/>
              </a:srgbClr>
            </a:outerShdw>
          </a:effectLst>
          <a:extLst>
            <a:ext uri="{909E8E84-426E-40DD-AFC4-6F175D3DCCD1}"/>
          </a:extLst>
        </p:spPr>
      </p:pic>
      <p:pic>
        <p:nvPicPr>
          <p:cNvPr id="2051" name="Picture 3" descr="C:\Users\Sorin\Desktop\foto romania\bucuresti\b091.jpg"/>
          <p:cNvPicPr>
            <a:picLocks noChangeAspect="1" noChangeArrowheads="1"/>
          </p:cNvPicPr>
          <p:nvPr/>
        </p:nvPicPr>
        <p:blipFill>
          <a:blip r:embed="rId4" cstate="print"/>
          <a:srcRect/>
          <a:stretch>
            <a:fillRect/>
          </a:stretch>
        </p:blipFill>
        <p:spPr bwMode="auto">
          <a:xfrm>
            <a:off x="5105400" y="2514600"/>
            <a:ext cx="3771900" cy="3649663"/>
          </a:xfrm>
          <a:prstGeom prst="rect">
            <a:avLst/>
          </a:prstGeom>
          <a:ln>
            <a:noFill/>
          </a:ln>
          <a:effectLst>
            <a:outerShdw blurRad="190500" algn="tl" rotWithShape="0">
              <a:srgbClr val="000000">
                <a:alpha val="70000"/>
              </a:srgbClr>
            </a:outerShdw>
          </a:effectLst>
          <a:extLst>
            <a:ext uri="{909E8E84-426E-40DD-AFC4-6F175D3DCCD1}"/>
          </a:extLst>
        </p:spPr>
      </p:pic>
      <p:pic>
        <p:nvPicPr>
          <p:cNvPr id="2052" name="Picture 4" descr="C:\Users\Sorin\Desktop\foto romania\bucuresti\b122.jpg"/>
          <p:cNvPicPr>
            <a:picLocks noChangeAspect="1" noChangeArrowheads="1"/>
          </p:cNvPicPr>
          <p:nvPr/>
        </p:nvPicPr>
        <p:blipFill>
          <a:blip r:embed="rId5" cstate="print"/>
          <a:srcRect/>
          <a:stretch>
            <a:fillRect/>
          </a:stretch>
        </p:blipFill>
        <p:spPr bwMode="auto">
          <a:xfrm>
            <a:off x="381000" y="3767138"/>
            <a:ext cx="3625850" cy="2397125"/>
          </a:xfrm>
          <a:prstGeom prst="rect">
            <a:avLst/>
          </a:prstGeom>
          <a:ln>
            <a:noFill/>
          </a:ln>
          <a:effectLst>
            <a:outerShdw blurRad="190500" algn="tl" rotWithShape="0">
              <a:srgbClr val="000000">
                <a:alpha val="70000"/>
              </a:srgbClr>
            </a:outerShdw>
          </a:effectLst>
          <a:extLst>
            <a:ext uri="{909E8E84-426E-40DD-AFC4-6F175D3DCCD1}"/>
          </a:extLst>
        </p:spPr>
      </p:pic>
      <p:sp>
        <p:nvSpPr>
          <p:cNvPr id="5127" name="CasetăText 3"/>
          <p:cNvSpPr txBox="1">
            <a:spLocks noChangeArrowheads="1"/>
          </p:cNvSpPr>
          <p:nvPr/>
        </p:nvSpPr>
        <p:spPr bwMode="auto">
          <a:xfrm>
            <a:off x="4876800" y="304800"/>
            <a:ext cx="4267200" cy="1905000"/>
          </a:xfrm>
          <a:prstGeom prst="rect">
            <a:avLst/>
          </a:prstGeom>
          <a:noFill/>
          <a:ln w="9525">
            <a:noFill/>
            <a:miter lim="800000"/>
            <a:headEnd/>
            <a:tailEnd/>
          </a:ln>
        </p:spPr>
        <p:txBody>
          <a:bodyPr>
            <a:spAutoFit/>
          </a:bodyPr>
          <a:lstStyle/>
          <a:p>
            <a:pPr eaLnBrk="0" hangingPunct="0">
              <a:spcBef>
                <a:spcPct val="20000"/>
              </a:spcBef>
              <a:buFont typeface="Arial" charset="0"/>
              <a:buChar char="•"/>
            </a:pPr>
            <a:r>
              <a:rPr lang="en-US" altLang="ro-RO" sz="1900">
                <a:latin typeface="Calibri" pitchFamily="34" charset="0"/>
              </a:rPr>
              <a:t>Romania is the </a:t>
            </a:r>
            <a:r>
              <a:rPr lang="en-US" altLang="ro-RO" sz="1900">
                <a:latin typeface="Calibri" pitchFamily="34" charset="0"/>
                <a:hlinkClick r:id="rId6" tooltip="List of European Union member states by area"/>
              </a:rPr>
              <a:t>eighth largest country</a:t>
            </a:r>
            <a:r>
              <a:rPr lang="en-US" altLang="ro-RO" sz="1900">
                <a:latin typeface="Calibri" pitchFamily="34" charset="0"/>
              </a:rPr>
              <a:t> of the </a:t>
            </a:r>
            <a:r>
              <a:rPr lang="en-US" altLang="ro-RO" sz="1900">
                <a:latin typeface="Calibri" pitchFamily="34" charset="0"/>
                <a:hlinkClick r:id="rId7" tooltip="European Union"/>
              </a:rPr>
              <a:t>European Union</a:t>
            </a:r>
            <a:r>
              <a:rPr lang="en-US" altLang="ro-RO" sz="1900">
                <a:latin typeface="Calibri" pitchFamily="34" charset="0"/>
              </a:rPr>
              <a:t> by area, and has the </a:t>
            </a:r>
            <a:r>
              <a:rPr lang="en-US" altLang="ro-RO" sz="1900">
                <a:latin typeface="Calibri" pitchFamily="34" charset="0"/>
                <a:hlinkClick r:id="rId8" tooltip="List of European Union member states by population"/>
              </a:rPr>
              <a:t>seventh largest population</a:t>
            </a:r>
            <a:r>
              <a:rPr lang="en-US" altLang="ro-RO" sz="1900">
                <a:latin typeface="Calibri" pitchFamily="34" charset="0"/>
              </a:rPr>
              <a:t> of the European Union.</a:t>
            </a:r>
          </a:p>
          <a:p>
            <a:pPr eaLnBrk="0" hangingPunct="0">
              <a:spcBef>
                <a:spcPct val="20000"/>
              </a:spcBef>
              <a:buFont typeface="Arial" charset="0"/>
              <a:buChar char="•"/>
            </a:pPr>
            <a:r>
              <a:rPr lang="en-US" altLang="ro-RO" sz="1900">
                <a:latin typeface="Calibri" pitchFamily="34" charset="0"/>
              </a:rPr>
              <a:t>Its capital and largest city is </a:t>
            </a:r>
            <a:r>
              <a:rPr lang="en-US" altLang="ro-RO" sz="1900">
                <a:latin typeface="Calibri" pitchFamily="34" charset="0"/>
                <a:hlinkClick r:id="rId9" tooltip="Bucharest"/>
              </a:rPr>
              <a:t>Bucharest</a:t>
            </a:r>
            <a:r>
              <a:rPr lang="en-US" altLang="ro-RO" sz="1900">
                <a:latin typeface="Calibri" pitchFamily="34" charset="0"/>
              </a:rPr>
              <a:t> – the </a:t>
            </a:r>
            <a:r>
              <a:rPr lang="en-US" altLang="ro-RO" sz="1900">
                <a:latin typeface="Calibri" pitchFamily="34" charset="0"/>
                <a:hlinkClick r:id="rId10" tooltip="Largest cities of the European Union by population within city limits"/>
              </a:rPr>
              <a:t>sixth largest city in the EU</a:t>
            </a:r>
            <a:r>
              <a:rPr lang="en-US" altLang="ro-RO" sz="1900">
                <a:latin typeface="Calibri" pitchFamily="34" charset="0"/>
              </a:rPr>
              <a:t>.</a:t>
            </a:r>
            <a:endParaRPr lang="ro-RO" altLang="ro-RO" sz="1900" b="1" u="sng">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3825" y="76200"/>
            <a:ext cx="1600200" cy="623888"/>
          </a:xfrm>
          <a:prstGeom prst="rect">
            <a:avLst/>
          </a:prstGeom>
          <a:ln>
            <a:noFill/>
          </a:ln>
          <a:effectLst>
            <a:outerShdw blurRad="190500" algn="tl" rotWithShape="0">
              <a:srgbClr val="000000">
                <a:alpha val="70000"/>
              </a:srgbClr>
            </a:outerShdw>
          </a:effectLst>
          <a:extLst>
            <a:ext uri="{909E8E84-426E-40DD-AFC4-6F175D3DCCD1}"/>
          </a:extLst>
        </p:spPr>
      </p:pic>
      <p:pic>
        <p:nvPicPr>
          <p:cNvPr id="3074" name="Picture 2" descr="C:\Users\Sorin\Desktop\foto romania\bucuresti\b039.jpg"/>
          <p:cNvPicPr>
            <a:picLocks noChangeAspect="1" noChangeArrowheads="1"/>
          </p:cNvPicPr>
          <p:nvPr/>
        </p:nvPicPr>
        <p:blipFill>
          <a:blip r:embed="rId3" cstate="print"/>
          <a:srcRect/>
          <a:stretch>
            <a:fillRect/>
          </a:stretch>
        </p:blipFill>
        <p:spPr bwMode="auto">
          <a:xfrm>
            <a:off x="104775" y="1082675"/>
            <a:ext cx="5327650" cy="3489325"/>
          </a:xfrm>
          <a:prstGeom prst="rect">
            <a:avLst/>
          </a:prstGeom>
          <a:ln>
            <a:noFill/>
          </a:ln>
          <a:effectLst>
            <a:outerShdw blurRad="190500" algn="tl" rotWithShape="0">
              <a:srgbClr val="000000">
                <a:alpha val="70000"/>
              </a:srgbClr>
            </a:outerShdw>
          </a:effectLst>
          <a:extLst>
            <a:ext uri="{909E8E84-426E-40DD-AFC4-6F175D3DCCD1}"/>
          </a:extLst>
        </p:spPr>
      </p:pic>
      <p:pic>
        <p:nvPicPr>
          <p:cNvPr id="3075" name="Picture 3" descr="C:\Users\Sorin\Desktop\foto romania\bucuresti\b129.jpg"/>
          <p:cNvPicPr>
            <a:picLocks noChangeAspect="1" noChangeArrowheads="1"/>
          </p:cNvPicPr>
          <p:nvPr/>
        </p:nvPicPr>
        <p:blipFill>
          <a:blip r:embed="rId4" cstate="print"/>
          <a:srcRect/>
          <a:stretch>
            <a:fillRect/>
          </a:stretch>
        </p:blipFill>
        <p:spPr bwMode="auto">
          <a:xfrm>
            <a:off x="4841875" y="1905000"/>
            <a:ext cx="4302125" cy="4229100"/>
          </a:xfrm>
          <a:prstGeom prst="rect">
            <a:avLst/>
          </a:prstGeom>
          <a:ln>
            <a:noFill/>
          </a:ln>
          <a:effectLst>
            <a:outerShdw blurRad="190500" algn="tl" rotWithShape="0">
              <a:srgbClr val="000000">
                <a:alpha val="70000"/>
              </a:srgbClr>
            </a:outerShdw>
          </a:effectLst>
          <a:extLst>
            <a:ext uri="{909E8E84-426E-40DD-AFC4-6F175D3DCCD1}"/>
          </a:extLst>
        </p:spPr>
      </p:pic>
      <p:sp>
        <p:nvSpPr>
          <p:cNvPr id="6150" name="Rectangle 7"/>
          <p:cNvSpPr>
            <a:spLocks noChangeArrowheads="1"/>
          </p:cNvSpPr>
          <p:nvPr/>
        </p:nvSpPr>
        <p:spPr bwMode="auto">
          <a:xfrm>
            <a:off x="1828800" y="152400"/>
            <a:ext cx="7315200" cy="708025"/>
          </a:xfrm>
          <a:prstGeom prst="rect">
            <a:avLst/>
          </a:prstGeom>
          <a:noFill/>
          <a:ln w="9525">
            <a:noFill/>
            <a:miter lim="800000"/>
            <a:headEnd/>
            <a:tailEnd/>
          </a:ln>
        </p:spPr>
        <p:txBody>
          <a:bodyPr anchor="ctr">
            <a:spAutoFit/>
          </a:bodyPr>
          <a:lstStyle/>
          <a:p>
            <a:pPr eaLnBrk="0" hangingPunct="0">
              <a:defRPr/>
            </a:pPr>
            <a:r>
              <a:rPr lang="ro-RO" sz="2000" b="1" dirty="0">
                <a:effectLst>
                  <a:outerShdw blurRad="38100" dist="38100" dir="2700000" algn="tl">
                    <a:srgbClr val="000000">
                      <a:alpha val="43137"/>
                    </a:srgbClr>
                  </a:outerShdw>
                </a:effectLst>
                <a:hlinkClick r:id="rId5" tooltip="Triumphal arch"/>
              </a:rPr>
              <a:t>The T</a:t>
            </a:r>
            <a:r>
              <a:rPr lang="en-US" sz="2000" b="1" dirty="0" err="1">
                <a:effectLst>
                  <a:outerShdw blurRad="38100" dist="38100" dir="2700000" algn="tl">
                    <a:srgbClr val="000000">
                      <a:alpha val="43137"/>
                    </a:srgbClr>
                  </a:outerShdw>
                </a:effectLst>
                <a:hlinkClick r:id="rId5" tooltip="Triumphal arch"/>
              </a:rPr>
              <a:t>riumphal</a:t>
            </a:r>
            <a:r>
              <a:rPr lang="en-US" sz="2000" b="1" dirty="0">
                <a:effectLst>
                  <a:outerShdw blurRad="38100" dist="38100" dir="2700000" algn="tl">
                    <a:srgbClr val="000000">
                      <a:alpha val="43137"/>
                    </a:srgbClr>
                  </a:outerShdw>
                </a:effectLst>
                <a:hlinkClick r:id="rId5" tooltip="Triumphal arch"/>
              </a:rPr>
              <a:t> </a:t>
            </a:r>
            <a:r>
              <a:rPr lang="ro-RO" sz="2000" b="1" dirty="0">
                <a:effectLst>
                  <a:outerShdw blurRad="38100" dist="38100" dir="2700000" algn="tl">
                    <a:srgbClr val="000000">
                      <a:alpha val="43137"/>
                    </a:srgbClr>
                  </a:outerShdw>
                </a:effectLst>
                <a:hlinkClick r:id="rId5" tooltip="Triumphal arch"/>
              </a:rPr>
              <a:t>A</a:t>
            </a:r>
            <a:r>
              <a:rPr lang="en-US" sz="2000" b="1" dirty="0" err="1">
                <a:effectLst>
                  <a:outerShdw blurRad="38100" dist="38100" dir="2700000" algn="tl">
                    <a:srgbClr val="000000">
                      <a:alpha val="43137"/>
                    </a:srgbClr>
                  </a:outerShdw>
                </a:effectLst>
                <a:hlinkClick r:id="rId5" tooltip="Triumphal arch"/>
              </a:rPr>
              <a:t>rch</a:t>
            </a:r>
            <a:r>
              <a:rPr lang="en-US" sz="2000" b="1" dirty="0">
                <a:effectLst>
                  <a:outerShdw blurRad="38100" dist="38100" dir="2700000" algn="tl">
                    <a:srgbClr val="000000">
                      <a:alpha val="43137"/>
                    </a:srgbClr>
                  </a:outerShdw>
                </a:effectLst>
              </a:rPr>
              <a:t> </a:t>
            </a:r>
            <a:r>
              <a:rPr lang="en-US" sz="2000" dirty="0"/>
              <a:t>located in the northern part of </a:t>
            </a:r>
            <a:r>
              <a:rPr lang="en-US" sz="2000" dirty="0">
                <a:hlinkClick r:id="rId6" tooltip="Bucharest"/>
              </a:rPr>
              <a:t>Bucharest</a:t>
            </a:r>
            <a:r>
              <a:rPr lang="en-US" sz="2000" dirty="0"/>
              <a:t>, on the </a:t>
            </a:r>
            <a:r>
              <a:rPr lang="en-US" sz="2000" dirty="0" err="1">
                <a:hlinkClick r:id="rId7" tooltip="Șoseaua Kiseleff"/>
              </a:rPr>
              <a:t>Kiseleff</a:t>
            </a:r>
            <a:r>
              <a:rPr lang="en-US" sz="2000" dirty="0">
                <a:hlinkClick r:id="rId7" tooltip="Șoseaua Kiseleff"/>
              </a:rPr>
              <a:t> Road</a:t>
            </a:r>
            <a:r>
              <a:rPr lang="en-US" sz="2000" dirty="0"/>
              <a:t>.</a:t>
            </a:r>
          </a:p>
        </p:txBody>
      </p:sp>
      <p:sp>
        <p:nvSpPr>
          <p:cNvPr id="6151" name="Rectangle 8"/>
          <p:cNvSpPr>
            <a:spLocks noChangeArrowheads="1"/>
          </p:cNvSpPr>
          <p:nvPr/>
        </p:nvSpPr>
        <p:spPr bwMode="auto">
          <a:xfrm>
            <a:off x="5486400" y="684481"/>
            <a:ext cx="3657600" cy="1323439"/>
          </a:xfrm>
          <a:prstGeom prst="rect">
            <a:avLst/>
          </a:prstGeom>
          <a:noFill/>
          <a:ln w="9525">
            <a:noFill/>
            <a:miter lim="800000"/>
            <a:headEnd/>
            <a:tailEnd/>
          </a:ln>
        </p:spPr>
        <p:txBody>
          <a:bodyPr wrap="square" anchor="ctr">
            <a:spAutoFit/>
          </a:bodyPr>
          <a:lstStyle/>
          <a:p>
            <a:pPr eaLnBrk="0" hangingPunct="0"/>
            <a:r>
              <a:rPr lang="en-US" sz="2000" dirty="0"/>
              <a:t>The current arch has a height of 27 </a:t>
            </a:r>
            <a:r>
              <a:rPr lang="en-US" sz="2000" dirty="0" err="1"/>
              <a:t>metres</a:t>
            </a:r>
            <a:r>
              <a:rPr lang="en-US" sz="2000" dirty="0"/>
              <a:t> and was built after the plans of the architect </a:t>
            </a:r>
            <a:r>
              <a:rPr lang="en-US" sz="2000" dirty="0" err="1"/>
              <a:t>Petre</a:t>
            </a:r>
            <a:r>
              <a:rPr lang="en-US" sz="2000" dirty="0"/>
              <a:t> </a:t>
            </a:r>
            <a:r>
              <a:rPr lang="en-US" sz="2000" dirty="0" err="1"/>
              <a:t>Antonescu</a:t>
            </a:r>
            <a:r>
              <a:rPr lang="en-US" sz="2000" dirty="0"/>
              <a:t>.</a:t>
            </a:r>
          </a:p>
        </p:txBody>
      </p:sp>
      <p:sp>
        <p:nvSpPr>
          <p:cNvPr id="6152" name="Rectangle 13"/>
          <p:cNvSpPr>
            <a:spLocks noChangeArrowheads="1"/>
          </p:cNvSpPr>
          <p:nvPr/>
        </p:nvSpPr>
        <p:spPr bwMode="auto">
          <a:xfrm>
            <a:off x="0" y="5410200"/>
            <a:ext cx="5029200" cy="396875"/>
          </a:xfrm>
          <a:prstGeom prst="rect">
            <a:avLst/>
          </a:prstGeom>
          <a:noFill/>
          <a:ln w="9525">
            <a:noFill/>
            <a:miter lim="800000"/>
            <a:headEnd/>
            <a:tailEnd/>
          </a:ln>
        </p:spPr>
        <p:txBody>
          <a:bodyPr>
            <a:spAutoFit/>
          </a:bodyPr>
          <a:lstStyle/>
          <a:p>
            <a:endParaRPr lang="en-US" sz="2000"/>
          </a:p>
        </p:txBody>
      </p:sp>
      <p:sp>
        <p:nvSpPr>
          <p:cNvPr id="6153" name="Rectangle 14"/>
          <p:cNvSpPr>
            <a:spLocks noChangeArrowheads="1"/>
          </p:cNvSpPr>
          <p:nvPr/>
        </p:nvSpPr>
        <p:spPr bwMode="auto">
          <a:xfrm>
            <a:off x="0" y="4648200"/>
            <a:ext cx="4953000" cy="1311275"/>
          </a:xfrm>
          <a:prstGeom prst="rect">
            <a:avLst/>
          </a:prstGeom>
          <a:noFill/>
          <a:ln w="9525">
            <a:noFill/>
            <a:miter lim="800000"/>
            <a:headEnd/>
            <a:tailEnd/>
          </a:ln>
        </p:spPr>
        <p:txBody>
          <a:bodyPr anchor="ctr">
            <a:spAutoFit/>
          </a:bodyPr>
          <a:lstStyle/>
          <a:p>
            <a:pPr eaLnBrk="0" hangingPunct="0"/>
            <a:r>
              <a:rPr lang="en-US" sz="2000"/>
              <a:t>The sculptures with which the facades are decorated were created by famous Romanian sculptors such as </a:t>
            </a:r>
            <a:r>
              <a:rPr lang="en-US" sz="2000">
                <a:hlinkClick r:id="rId8" tooltip="Ion Jalea"/>
              </a:rPr>
              <a:t>Ion Jalea</a:t>
            </a:r>
            <a:r>
              <a:rPr lang="en-US" sz="2000"/>
              <a:t> and </a:t>
            </a:r>
            <a:r>
              <a:rPr lang="en-US" sz="2000">
                <a:hlinkClick r:id="rId9" tooltip="Dimitrie Paciurea"/>
              </a:rPr>
              <a:t>Dimitrie Paciurea</a:t>
            </a:r>
            <a:r>
              <a:rPr lang="en-US" sz="2000"/>
              <a:t>.</a:t>
            </a:r>
          </a:p>
        </p:txBody>
      </p:sp>
      <p:sp>
        <p:nvSpPr>
          <p:cNvPr id="3" name="Substituent subsol 2"/>
          <p:cNvSpPr>
            <a:spLocks noGrp="1"/>
          </p:cNvSpPr>
          <p:nvPr>
            <p:ph type="ftr" sz="quarter" idx="11"/>
          </p:nvPr>
        </p:nvSpPr>
        <p:spPr>
          <a:xfrm>
            <a:off x="152400" y="6248400"/>
            <a:ext cx="8686800" cy="474663"/>
          </a:xfrm>
        </p:spPr>
        <p:txBody>
          <a:bodyPr/>
          <a:lstStyle/>
          <a:p>
            <a:pPr algn="just">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p:cNvSpPr>
            <a:spLocks noGrp="1"/>
          </p:cNvSpPr>
          <p:nvPr>
            <p:ph type="ftr" sz="quarter" idx="11"/>
          </p:nvPr>
        </p:nvSpPr>
        <p:spPr>
          <a:xfrm>
            <a:off x="838200" y="6248400"/>
            <a:ext cx="80010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4" name="Picture 2"/>
          <p:cNvPicPr>
            <a:picLocks noChangeAspect="1" noChangeArrowheads="1"/>
          </p:cNvPicPr>
          <p:nvPr/>
        </p:nvPicPr>
        <p:blipFill>
          <a:blip r:embed="rId2" cstate="print"/>
          <a:srcRect/>
          <a:stretch>
            <a:fillRect/>
          </a:stretch>
        </p:blipFill>
        <p:spPr bwMode="auto">
          <a:xfrm>
            <a:off x="152400" y="76200"/>
            <a:ext cx="1600200" cy="623888"/>
          </a:xfrm>
          <a:prstGeom prst="rect">
            <a:avLst/>
          </a:prstGeom>
          <a:ln>
            <a:noFill/>
          </a:ln>
          <a:effectLst>
            <a:outerShdw blurRad="190500" algn="tl" rotWithShape="0">
              <a:srgbClr val="000000">
                <a:alpha val="70000"/>
              </a:srgbClr>
            </a:outerShdw>
          </a:effectLst>
          <a:extLst>
            <a:ext uri="{909E8E84-426E-40DD-AFC4-6F175D3DCCD1}"/>
          </a:extLst>
        </p:spPr>
      </p:pic>
      <p:sp>
        <p:nvSpPr>
          <p:cNvPr id="3" name="CasetăText 2"/>
          <p:cNvSpPr txBox="1"/>
          <p:nvPr/>
        </p:nvSpPr>
        <p:spPr>
          <a:xfrm>
            <a:off x="2667000" y="388938"/>
            <a:ext cx="3962400" cy="460375"/>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rPr>
              <a:t>THE CARPATHIANS</a:t>
            </a:r>
            <a:endParaRPr lang="ro-RO" sz="2400" b="1" dirty="0">
              <a:effectLst>
                <a:outerShdw blurRad="38100" dist="38100" dir="2700000" algn="tl">
                  <a:srgbClr val="000000">
                    <a:alpha val="43137"/>
                  </a:srgbClr>
                </a:outerShdw>
              </a:effectLst>
            </a:endParaRPr>
          </a:p>
        </p:txBody>
      </p:sp>
      <p:sp>
        <p:nvSpPr>
          <p:cNvPr id="7173" name="CasetăText 4"/>
          <p:cNvSpPr txBox="1">
            <a:spLocks noChangeArrowheads="1"/>
          </p:cNvSpPr>
          <p:nvPr/>
        </p:nvSpPr>
        <p:spPr bwMode="auto">
          <a:xfrm>
            <a:off x="381000" y="1143000"/>
            <a:ext cx="8077200" cy="366713"/>
          </a:xfrm>
          <a:prstGeom prst="rect">
            <a:avLst/>
          </a:prstGeom>
          <a:noFill/>
          <a:ln w="9525">
            <a:noFill/>
            <a:miter lim="800000"/>
            <a:headEnd/>
            <a:tailEnd/>
          </a:ln>
        </p:spPr>
        <p:txBody>
          <a:bodyPr>
            <a:spAutoFit/>
          </a:bodyPr>
          <a:lstStyle/>
          <a:p>
            <a:endParaRPr lang="ro-RO" altLang="ro-RO" sz="1800"/>
          </a:p>
        </p:txBody>
      </p:sp>
      <p:pic>
        <p:nvPicPr>
          <p:cNvPr id="4098" name="Picture 2" descr="C:\Users\Sorin\Desktop\foto romania\carpati\IMG_7100.JPG"/>
          <p:cNvPicPr>
            <a:picLocks noChangeAspect="1" noChangeArrowheads="1"/>
          </p:cNvPicPr>
          <p:nvPr/>
        </p:nvPicPr>
        <p:blipFill>
          <a:blip r:embed="rId3" cstate="print"/>
          <a:srcRect/>
          <a:stretch>
            <a:fillRect/>
          </a:stretch>
        </p:blipFill>
        <p:spPr bwMode="auto">
          <a:xfrm>
            <a:off x="0" y="1219200"/>
            <a:ext cx="4343400" cy="2895600"/>
          </a:xfrm>
          <a:prstGeom prst="rect">
            <a:avLst/>
          </a:prstGeom>
          <a:ln>
            <a:noFill/>
          </a:ln>
          <a:effectLst>
            <a:outerShdw blurRad="190500" algn="tl" rotWithShape="0">
              <a:srgbClr val="000000">
                <a:alpha val="70000"/>
              </a:srgbClr>
            </a:outerShdw>
          </a:effectLst>
          <a:extLst>
            <a:ext uri="{909E8E84-426E-40DD-AFC4-6F175D3DCCD1}"/>
          </a:extLst>
        </p:spPr>
      </p:pic>
      <p:pic>
        <p:nvPicPr>
          <p:cNvPr id="4099" name="Picture 3" descr="C:\Users\Sorin\Desktop\foto romania\carpati\IMG_7114.JPG"/>
          <p:cNvPicPr>
            <a:picLocks noChangeAspect="1" noChangeArrowheads="1"/>
          </p:cNvPicPr>
          <p:nvPr/>
        </p:nvPicPr>
        <p:blipFill>
          <a:blip r:embed="rId4" cstate="print"/>
          <a:srcRect/>
          <a:stretch>
            <a:fillRect/>
          </a:stretch>
        </p:blipFill>
        <p:spPr bwMode="auto">
          <a:xfrm>
            <a:off x="4953000" y="3632200"/>
            <a:ext cx="3962400" cy="2641600"/>
          </a:xfrm>
          <a:prstGeom prst="rect">
            <a:avLst/>
          </a:prstGeom>
          <a:ln>
            <a:noFill/>
          </a:ln>
          <a:effectLst>
            <a:outerShdw blurRad="190500" algn="tl" rotWithShape="0">
              <a:srgbClr val="000000">
                <a:alpha val="70000"/>
              </a:srgbClr>
            </a:outerShdw>
          </a:effectLst>
          <a:extLst>
            <a:ext uri="{909E8E84-426E-40DD-AFC4-6F175D3DCCD1}"/>
          </a:extLst>
        </p:spPr>
      </p:pic>
      <p:sp>
        <p:nvSpPr>
          <p:cNvPr id="7176" name="Rectangle 11"/>
          <p:cNvSpPr>
            <a:spLocks noChangeArrowheads="1"/>
          </p:cNvSpPr>
          <p:nvPr/>
        </p:nvSpPr>
        <p:spPr bwMode="auto">
          <a:xfrm>
            <a:off x="4419600" y="795278"/>
            <a:ext cx="4800600" cy="2862322"/>
          </a:xfrm>
          <a:prstGeom prst="rect">
            <a:avLst/>
          </a:prstGeom>
          <a:noFill/>
          <a:ln w="9525">
            <a:noFill/>
            <a:miter lim="800000"/>
            <a:headEnd/>
            <a:tailEnd/>
          </a:ln>
        </p:spPr>
        <p:txBody>
          <a:bodyPr wrap="square" anchor="ctr">
            <a:spAutoFit/>
          </a:bodyPr>
          <a:lstStyle/>
          <a:p>
            <a:pPr eaLnBrk="0" hangingPunct="0"/>
            <a:r>
              <a:rPr lang="en-US" sz="2000" dirty="0"/>
              <a:t>The Carpathians consist of a chain of mountain ranges that stretch in an arc from the </a:t>
            </a:r>
            <a:r>
              <a:rPr lang="en-US" sz="2000" dirty="0">
                <a:hlinkClick r:id="rId5" tooltip="Czech Republic"/>
              </a:rPr>
              <a:t>Czech Republic</a:t>
            </a:r>
            <a:r>
              <a:rPr lang="en-US" sz="2000" dirty="0"/>
              <a:t> (3%) in the northwest through </a:t>
            </a:r>
            <a:r>
              <a:rPr lang="en-US" sz="2000" dirty="0">
                <a:hlinkClick r:id="rId6" tooltip="Slovakia"/>
              </a:rPr>
              <a:t>Slovakia</a:t>
            </a:r>
            <a:r>
              <a:rPr lang="en-US" sz="2000" dirty="0"/>
              <a:t> (17%), </a:t>
            </a:r>
            <a:r>
              <a:rPr lang="en-US" sz="2000" dirty="0">
                <a:hlinkClick r:id="rId7" tooltip="Poland"/>
              </a:rPr>
              <a:t>Poland</a:t>
            </a:r>
            <a:r>
              <a:rPr lang="en-US" sz="2000" dirty="0"/>
              <a:t> (10%), </a:t>
            </a:r>
            <a:r>
              <a:rPr lang="en-US" sz="2000" dirty="0">
                <a:hlinkClick r:id="rId8" tooltip="Hungary"/>
              </a:rPr>
              <a:t>Hungary</a:t>
            </a:r>
            <a:r>
              <a:rPr lang="en-US" sz="2000" dirty="0"/>
              <a:t> (4%) and </a:t>
            </a:r>
            <a:r>
              <a:rPr lang="en-US" sz="2000" dirty="0">
                <a:hlinkClick r:id="rId9" tooltip="Ukraine"/>
              </a:rPr>
              <a:t>Ukraine</a:t>
            </a:r>
            <a:r>
              <a:rPr lang="en-US" sz="2000" dirty="0"/>
              <a:t> (11%) to </a:t>
            </a:r>
            <a:r>
              <a:rPr lang="en-US" sz="2000" dirty="0">
                <a:hlinkClick r:id="rId10" tooltip="Romania"/>
              </a:rPr>
              <a:t>Romania</a:t>
            </a:r>
            <a:r>
              <a:rPr lang="en-US" sz="2000" dirty="0"/>
              <a:t> (53%) in the east and on to the </a:t>
            </a:r>
            <a:r>
              <a:rPr lang="en-US" sz="2000" dirty="0">
                <a:hlinkClick r:id="rId11" tooltip="Iron Gate (Danube)"/>
              </a:rPr>
              <a:t>Iron Gates</a:t>
            </a:r>
            <a:r>
              <a:rPr lang="en-US" sz="2000" dirty="0"/>
              <a:t> on the </a:t>
            </a:r>
            <a:r>
              <a:rPr lang="en-US" sz="2000" dirty="0">
                <a:hlinkClick r:id="rId12" tooltip="River Danube"/>
              </a:rPr>
              <a:t>River Danube</a:t>
            </a:r>
            <a:r>
              <a:rPr lang="en-US" sz="2000" dirty="0"/>
              <a:t> between </a:t>
            </a:r>
            <a:r>
              <a:rPr lang="en-US" sz="2000" dirty="0">
                <a:hlinkClick r:id="rId10" tooltip="Romania"/>
              </a:rPr>
              <a:t>Romania</a:t>
            </a:r>
            <a:r>
              <a:rPr lang="en-US" sz="2000" dirty="0"/>
              <a:t> and </a:t>
            </a:r>
            <a:r>
              <a:rPr lang="en-US" sz="2000" dirty="0">
                <a:hlinkClick r:id="rId13" tooltip="Serbia"/>
              </a:rPr>
              <a:t>Serbia</a:t>
            </a:r>
            <a:r>
              <a:rPr lang="en-US" sz="2000" dirty="0"/>
              <a:t> (2%) in the south.</a:t>
            </a:r>
          </a:p>
        </p:txBody>
      </p:sp>
      <p:sp>
        <p:nvSpPr>
          <p:cNvPr id="7177" name="Rectangle 12"/>
          <p:cNvSpPr>
            <a:spLocks noChangeArrowheads="1"/>
          </p:cNvSpPr>
          <p:nvPr/>
        </p:nvSpPr>
        <p:spPr bwMode="auto">
          <a:xfrm>
            <a:off x="0" y="4495800"/>
            <a:ext cx="4343400" cy="1311275"/>
          </a:xfrm>
          <a:prstGeom prst="rect">
            <a:avLst/>
          </a:prstGeom>
          <a:noFill/>
          <a:ln w="9525">
            <a:noFill/>
            <a:miter lim="800000"/>
            <a:headEnd/>
            <a:tailEnd/>
          </a:ln>
        </p:spPr>
        <p:txBody>
          <a:bodyPr anchor="ctr">
            <a:spAutoFit/>
          </a:bodyPr>
          <a:lstStyle/>
          <a:p>
            <a:pPr eaLnBrk="0" hangingPunct="0"/>
            <a:r>
              <a:rPr lang="en-US" sz="2000"/>
              <a:t>The Carpathians and their </a:t>
            </a:r>
            <a:r>
              <a:rPr lang="en-US" sz="2000">
                <a:hlinkClick r:id="rId14" tooltip="Foothills"/>
              </a:rPr>
              <a:t>piedmont</a:t>
            </a:r>
            <a:r>
              <a:rPr lang="en-US" sz="2000"/>
              <a:t> also concentrate many </a:t>
            </a:r>
            <a:r>
              <a:rPr lang="en-US" sz="2000">
                <a:hlinkClick r:id="rId15" tooltip="Hot spring"/>
              </a:rPr>
              <a:t>thermal</a:t>
            </a:r>
            <a:r>
              <a:rPr lang="en-US" sz="2000"/>
              <a:t> and </a:t>
            </a:r>
            <a:r>
              <a:rPr lang="en-US" sz="2000">
                <a:hlinkClick r:id="rId16" tooltip="Mineral water"/>
              </a:rPr>
              <a:t>mineral waters</a:t>
            </a:r>
            <a:r>
              <a:rPr lang="en-US" sz="2000"/>
              <a:t>, with Romania having over one-third of the European total.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p:cNvSpPr>
            <a:spLocks noGrp="1"/>
          </p:cNvSpPr>
          <p:nvPr>
            <p:ph type="ftr" sz="quarter" idx="11"/>
          </p:nvPr>
        </p:nvSpPr>
        <p:spPr>
          <a:xfrm>
            <a:off x="762000" y="6248400"/>
            <a:ext cx="81534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4" name="Picture 2"/>
          <p:cNvPicPr>
            <a:picLocks noChangeAspect="1" noChangeArrowheads="1"/>
          </p:cNvPicPr>
          <p:nvPr/>
        </p:nvPicPr>
        <p:blipFill>
          <a:blip r:embed="rId2" cstate="print"/>
          <a:srcRect/>
          <a:stretch>
            <a:fillRect/>
          </a:stretch>
        </p:blipFill>
        <p:spPr bwMode="auto">
          <a:xfrm>
            <a:off x="152400" y="39688"/>
            <a:ext cx="1600200" cy="625475"/>
          </a:xfrm>
          <a:prstGeom prst="rect">
            <a:avLst/>
          </a:prstGeom>
          <a:ln>
            <a:noFill/>
          </a:ln>
          <a:effectLst>
            <a:outerShdw blurRad="190500" algn="tl" rotWithShape="0">
              <a:srgbClr val="000000">
                <a:alpha val="70000"/>
              </a:srgbClr>
            </a:outerShdw>
          </a:effectLst>
          <a:extLst>
            <a:ext uri="{909E8E84-426E-40DD-AFC4-6F175D3DCCD1}"/>
          </a:extLst>
        </p:spPr>
      </p:pic>
      <p:pic>
        <p:nvPicPr>
          <p:cNvPr id="5122" name="Picture 2" descr="C:\Users\Sorin\Desktop\foto romania\carpati\IMG_7190.JPG"/>
          <p:cNvPicPr>
            <a:picLocks noChangeAspect="1" noChangeArrowheads="1"/>
          </p:cNvPicPr>
          <p:nvPr/>
        </p:nvPicPr>
        <p:blipFill>
          <a:blip r:embed="rId3" cstate="print"/>
          <a:srcRect/>
          <a:stretch>
            <a:fillRect/>
          </a:stretch>
        </p:blipFill>
        <p:spPr bwMode="auto">
          <a:xfrm>
            <a:off x="114300" y="685800"/>
            <a:ext cx="4533900" cy="3022600"/>
          </a:xfrm>
          <a:prstGeom prst="rect">
            <a:avLst/>
          </a:prstGeom>
          <a:ln>
            <a:noFill/>
          </a:ln>
          <a:effectLst>
            <a:outerShdw blurRad="190500" algn="tl" rotWithShape="0">
              <a:srgbClr val="000000">
                <a:alpha val="70000"/>
              </a:srgbClr>
            </a:outerShdw>
          </a:effectLst>
          <a:extLst>
            <a:ext uri="{909E8E84-426E-40DD-AFC4-6F175D3DCCD1}"/>
          </a:extLst>
        </p:spPr>
      </p:pic>
      <p:pic>
        <p:nvPicPr>
          <p:cNvPr id="5123" name="Picture 3" descr="C:\Users\Sorin\Desktop\foto romania\carpati\IMG_7177.JPG"/>
          <p:cNvPicPr>
            <a:picLocks noChangeAspect="1" noChangeArrowheads="1"/>
          </p:cNvPicPr>
          <p:nvPr/>
        </p:nvPicPr>
        <p:blipFill>
          <a:blip r:embed="rId4" cstate="print"/>
          <a:srcRect/>
          <a:stretch>
            <a:fillRect/>
          </a:stretch>
        </p:blipFill>
        <p:spPr bwMode="auto">
          <a:xfrm>
            <a:off x="4343400" y="3149600"/>
            <a:ext cx="4495800" cy="2997200"/>
          </a:xfrm>
          <a:prstGeom prst="rect">
            <a:avLst/>
          </a:prstGeom>
          <a:ln>
            <a:noFill/>
          </a:ln>
          <a:effectLst>
            <a:outerShdw blurRad="190500" algn="tl" rotWithShape="0">
              <a:srgbClr val="000000">
                <a:alpha val="70000"/>
              </a:srgbClr>
            </a:outerShdw>
          </a:effectLst>
          <a:extLst>
            <a:ext uri="{909E8E84-426E-40DD-AFC4-6F175D3DCCD1}"/>
          </a:extLst>
        </p:spPr>
      </p:pic>
      <p:pic>
        <p:nvPicPr>
          <p:cNvPr id="5125" name="Picture 5" descr="C:\Users\Sorin\Desktop\foto romania\carpati\IMG_7205.JPG"/>
          <p:cNvPicPr>
            <a:picLocks noChangeAspect="1" noChangeArrowheads="1"/>
          </p:cNvPicPr>
          <p:nvPr/>
        </p:nvPicPr>
        <p:blipFill>
          <a:blip r:embed="rId5" cstate="print"/>
          <a:srcRect/>
          <a:stretch>
            <a:fillRect/>
          </a:stretch>
        </p:blipFill>
        <p:spPr bwMode="auto">
          <a:xfrm>
            <a:off x="4800600" y="323850"/>
            <a:ext cx="4238625" cy="2825750"/>
          </a:xfrm>
          <a:prstGeom prst="rect">
            <a:avLst/>
          </a:prstGeom>
          <a:ln>
            <a:noFill/>
          </a:ln>
          <a:effectLst>
            <a:outerShdw blurRad="190500" algn="tl" rotWithShape="0">
              <a:srgbClr val="000000">
                <a:alpha val="70000"/>
              </a:srgbClr>
            </a:outerShdw>
          </a:effectLst>
          <a:extLst>
            <a:ext uri="{909E8E84-426E-40DD-AFC4-6F175D3DCCD1}"/>
          </a:extLst>
        </p:spPr>
      </p:pic>
      <p:pic>
        <p:nvPicPr>
          <p:cNvPr id="5126" name="Picture 6" descr="C:\Users\Sorin\Desktop\foto romania\carpati\IMG_7244.JPG"/>
          <p:cNvPicPr>
            <a:picLocks noChangeAspect="1" noChangeArrowheads="1"/>
          </p:cNvPicPr>
          <p:nvPr/>
        </p:nvPicPr>
        <p:blipFill>
          <a:blip r:embed="rId6" cstate="print"/>
          <a:srcRect/>
          <a:stretch>
            <a:fillRect/>
          </a:stretch>
        </p:blipFill>
        <p:spPr bwMode="auto">
          <a:xfrm>
            <a:off x="533400" y="3733800"/>
            <a:ext cx="3733800" cy="2489200"/>
          </a:xfrm>
          <a:prstGeom prst="rect">
            <a:avLst/>
          </a:prstGeom>
          <a:ln>
            <a:noFill/>
          </a:ln>
          <a:effectLst>
            <a:outerShdw blurRad="190500" algn="tl" rotWithShape="0">
              <a:srgbClr val="000000">
                <a:alpha val="70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rin\Desktop\foto romania\delta\del006.jpg"/>
          <p:cNvPicPr>
            <a:picLocks noChangeAspect="1" noChangeArrowheads="1"/>
          </p:cNvPicPr>
          <p:nvPr/>
        </p:nvPicPr>
        <p:blipFill>
          <a:blip r:embed="rId2" cstate="print"/>
          <a:srcRect/>
          <a:stretch>
            <a:fillRect/>
          </a:stretch>
        </p:blipFill>
        <p:spPr bwMode="auto">
          <a:xfrm>
            <a:off x="545761" y="914400"/>
            <a:ext cx="7988639" cy="5257800"/>
          </a:xfrm>
          <a:prstGeom prst="rect">
            <a:avLst/>
          </a:prstGeom>
          <a:ln>
            <a:noFill/>
          </a:ln>
          <a:effectLst>
            <a:outerShdw blurRad="190500" algn="tl" rotWithShape="0">
              <a:srgbClr val="000000">
                <a:alpha val="70000"/>
              </a:srgbClr>
            </a:outerShdw>
          </a:effectLst>
          <a:extLst>
            <a:ext uri="{909E8E84-426E-40DD-AFC4-6F175D3DCCD1}"/>
          </a:extLst>
        </p:spPr>
      </p:pic>
      <p:sp>
        <p:nvSpPr>
          <p:cNvPr id="9219" name="CasetăText 5"/>
          <p:cNvSpPr txBox="1">
            <a:spLocks noChangeArrowheads="1"/>
          </p:cNvSpPr>
          <p:nvPr/>
        </p:nvSpPr>
        <p:spPr bwMode="auto">
          <a:xfrm>
            <a:off x="76200" y="1066800"/>
            <a:ext cx="9067800" cy="366713"/>
          </a:xfrm>
          <a:prstGeom prst="rect">
            <a:avLst/>
          </a:prstGeom>
          <a:noFill/>
          <a:ln w="9525">
            <a:noFill/>
            <a:miter lim="800000"/>
            <a:headEnd/>
            <a:tailEnd/>
          </a:ln>
        </p:spPr>
        <p:txBody>
          <a:bodyPr>
            <a:spAutoFit/>
          </a:bodyPr>
          <a:lstStyle/>
          <a:p>
            <a:endParaRPr lang="ro-RO" altLang="ro-RO" sz="1800"/>
          </a:p>
        </p:txBody>
      </p:sp>
      <p:sp>
        <p:nvSpPr>
          <p:cNvPr id="5" name="CasetăText 4"/>
          <p:cNvSpPr txBox="1"/>
          <p:nvPr/>
        </p:nvSpPr>
        <p:spPr>
          <a:xfrm>
            <a:off x="2590800" y="373063"/>
            <a:ext cx="3733800" cy="461962"/>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rPr>
              <a:t>THE DANUBE DELTA</a:t>
            </a:r>
            <a:endParaRPr lang="ro-RO" sz="24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a:stretch>
            <a:fillRect/>
          </a:stretch>
        </p:blipFill>
        <p:spPr bwMode="auto">
          <a:xfrm>
            <a:off x="152400" y="138113"/>
            <a:ext cx="1600200" cy="623887"/>
          </a:xfrm>
          <a:prstGeom prst="rect">
            <a:avLst/>
          </a:prstGeom>
          <a:ln>
            <a:noFill/>
          </a:ln>
          <a:effectLst>
            <a:outerShdw blurRad="190500" algn="tl" rotWithShape="0">
              <a:srgbClr val="000000">
                <a:alpha val="70000"/>
              </a:srgbClr>
            </a:outerShdw>
          </a:effectLst>
          <a:extLst>
            <a:ext uri="{909E8E84-426E-40DD-AFC4-6F175D3DCCD1}"/>
          </a:extLst>
        </p:spPr>
      </p:pic>
      <p:sp>
        <p:nvSpPr>
          <p:cNvPr id="3" name="Substituent subsol 2"/>
          <p:cNvSpPr>
            <a:spLocks noGrp="1"/>
          </p:cNvSpPr>
          <p:nvPr>
            <p:ph type="ftr" sz="quarter" idx="11"/>
          </p:nvPr>
        </p:nvSpPr>
        <p:spPr>
          <a:xfrm>
            <a:off x="152400" y="6248400"/>
            <a:ext cx="8839200" cy="474663"/>
          </a:xfrm>
        </p:spPr>
        <p:txBody>
          <a:bodyPr/>
          <a:lstStyle/>
          <a:p>
            <a:pPr algn="just">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52400" y="76200"/>
            <a:ext cx="1600200" cy="623888"/>
          </a:xfrm>
          <a:prstGeom prst="rect">
            <a:avLst/>
          </a:prstGeom>
          <a:ln>
            <a:noFill/>
          </a:ln>
          <a:effectLst>
            <a:outerShdw blurRad="190500" algn="tl" rotWithShape="0">
              <a:srgbClr val="000000">
                <a:alpha val="70000"/>
              </a:srgbClr>
            </a:outerShdw>
          </a:effectLst>
          <a:extLst>
            <a:ext uri="{909E8E84-426E-40DD-AFC4-6F175D3DCCD1}"/>
          </a:extLst>
        </p:spPr>
      </p:pic>
      <p:pic>
        <p:nvPicPr>
          <p:cNvPr id="7170" name="Picture 2" descr="C:\Users\Sorin\Desktop\foto romania\delta\del033.jpg"/>
          <p:cNvPicPr>
            <a:picLocks noChangeAspect="1" noChangeArrowheads="1"/>
          </p:cNvPicPr>
          <p:nvPr/>
        </p:nvPicPr>
        <p:blipFill>
          <a:blip r:embed="rId3" cstate="print"/>
          <a:srcRect/>
          <a:stretch>
            <a:fillRect/>
          </a:stretch>
        </p:blipFill>
        <p:spPr bwMode="auto">
          <a:xfrm>
            <a:off x="3551238" y="0"/>
            <a:ext cx="5592762" cy="3671888"/>
          </a:xfrm>
          <a:prstGeom prst="rect">
            <a:avLst/>
          </a:prstGeom>
          <a:ln>
            <a:noFill/>
          </a:ln>
          <a:effectLst>
            <a:outerShdw blurRad="190500" algn="tl" rotWithShape="0">
              <a:srgbClr val="000000">
                <a:alpha val="70000"/>
              </a:srgbClr>
            </a:outerShdw>
          </a:effectLst>
          <a:extLst>
            <a:ext uri="{909E8E84-426E-40DD-AFC4-6F175D3DCCD1}"/>
          </a:extLst>
        </p:spPr>
      </p:pic>
      <p:sp>
        <p:nvSpPr>
          <p:cNvPr id="2" name="Substituent subsol 1"/>
          <p:cNvSpPr>
            <a:spLocks noGrp="1"/>
          </p:cNvSpPr>
          <p:nvPr>
            <p:ph type="ftr" sz="quarter" idx="11"/>
          </p:nvPr>
        </p:nvSpPr>
        <p:spPr>
          <a:xfrm>
            <a:off x="762000" y="6248400"/>
            <a:ext cx="8153400" cy="474663"/>
          </a:xfrm>
        </p:spPr>
        <p:txBody>
          <a:bodyPr/>
          <a:lstStyle/>
          <a:p>
            <a:pPr>
              <a:defRPr/>
            </a:pPr>
            <a:r>
              <a:rPr lang="en-US" sz="1100" dirty="0"/>
              <a:t>This project has been funded with support from the European Commission. This publication reflects the views only of the author, and the Commission cannot be held responsible for any use which may be made of the information contained there in.</a:t>
            </a:r>
            <a:endParaRPr lang="ro-RO" sz="1100" dirty="0"/>
          </a:p>
        </p:txBody>
      </p:sp>
      <p:pic>
        <p:nvPicPr>
          <p:cNvPr id="7172" name="Picture 4" descr="C:\Users\Sorin\Desktop\foto romania\delta\del004.jpg"/>
          <p:cNvPicPr>
            <a:picLocks noChangeAspect="1" noChangeArrowheads="1"/>
          </p:cNvPicPr>
          <p:nvPr/>
        </p:nvPicPr>
        <p:blipFill>
          <a:blip r:embed="rId4" cstate="print"/>
          <a:srcRect/>
          <a:stretch>
            <a:fillRect/>
          </a:stretch>
        </p:blipFill>
        <p:spPr bwMode="auto">
          <a:xfrm>
            <a:off x="363528" y="3184525"/>
            <a:ext cx="4818072" cy="3140075"/>
          </a:xfrm>
          <a:prstGeom prst="rect">
            <a:avLst/>
          </a:prstGeom>
          <a:ln>
            <a:noFill/>
          </a:ln>
          <a:effectLst>
            <a:outerShdw blurRad="190500" algn="tl" rotWithShape="0">
              <a:srgbClr val="000000">
                <a:alpha val="70000"/>
              </a:srgbClr>
            </a:outerShdw>
          </a:effectLst>
          <a:extLst>
            <a:ext uri="{909E8E84-426E-40DD-AFC4-6F175D3DCCD1}"/>
          </a:extLst>
        </p:spPr>
      </p:pic>
      <p:sp>
        <p:nvSpPr>
          <p:cNvPr id="10247" name="Rectangle 10"/>
          <p:cNvSpPr>
            <a:spLocks noChangeArrowheads="1"/>
          </p:cNvSpPr>
          <p:nvPr/>
        </p:nvSpPr>
        <p:spPr bwMode="auto">
          <a:xfrm>
            <a:off x="0" y="762000"/>
            <a:ext cx="3581400" cy="2225675"/>
          </a:xfrm>
          <a:prstGeom prst="rect">
            <a:avLst/>
          </a:prstGeom>
          <a:noFill/>
          <a:ln w="9525">
            <a:noFill/>
            <a:miter lim="800000"/>
            <a:headEnd/>
            <a:tailEnd/>
          </a:ln>
        </p:spPr>
        <p:txBody>
          <a:bodyPr anchor="ctr">
            <a:spAutoFit/>
          </a:bodyPr>
          <a:lstStyle/>
          <a:p>
            <a:pPr eaLnBrk="0" hangingPunct="0"/>
            <a:r>
              <a:rPr lang="en-US" sz="2000" dirty="0"/>
              <a:t>The </a:t>
            </a:r>
            <a:r>
              <a:rPr lang="en-US" sz="2000" b="1" dirty="0"/>
              <a:t>Danube Delta</a:t>
            </a:r>
            <a:r>
              <a:rPr lang="en-US" sz="2000" dirty="0"/>
              <a:t> is the second largest </a:t>
            </a:r>
            <a:r>
              <a:rPr lang="en-US" sz="2000" dirty="0">
                <a:hlinkClick r:id="rId5" tooltip="River delta"/>
              </a:rPr>
              <a:t>river delta</a:t>
            </a:r>
            <a:r>
              <a:rPr lang="en-US" sz="2000" dirty="0"/>
              <a:t> in </a:t>
            </a:r>
            <a:r>
              <a:rPr lang="en-US" sz="2000" dirty="0">
                <a:hlinkClick r:id="rId6" tooltip="Europe"/>
              </a:rPr>
              <a:t>Europe</a:t>
            </a:r>
            <a:r>
              <a:rPr lang="en-US" sz="2000" dirty="0"/>
              <a:t>, after the </a:t>
            </a:r>
            <a:r>
              <a:rPr lang="en-US" sz="2000" dirty="0">
                <a:hlinkClick r:id="rId7" tooltip="Volga Delta"/>
              </a:rPr>
              <a:t>Volga Delta</a:t>
            </a:r>
            <a:r>
              <a:rPr lang="en-US" sz="2000" dirty="0"/>
              <a:t>.</a:t>
            </a:r>
          </a:p>
          <a:p>
            <a:pPr eaLnBrk="0" hangingPunct="0"/>
            <a:endParaRPr lang="en-US" sz="2000" dirty="0"/>
          </a:p>
          <a:p>
            <a:pPr eaLnBrk="0" hangingPunct="0"/>
            <a:r>
              <a:rPr lang="en-US" sz="2000" dirty="0"/>
              <a:t>The approximate surface is 4,152 km², of which 3,446 km² are in Romania.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1499</Words>
  <Application>Microsoft Office PowerPoint</Application>
  <PresentationFormat>On-screen Show (4:3)</PresentationFormat>
  <Paragraphs>85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Temă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         THANK YOU FOR YOUR TIME!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Sorin</dc:creator>
  <cp:lastModifiedBy>testoem</cp:lastModifiedBy>
  <cp:revision>182</cp:revision>
  <dcterms:created xsi:type="dcterms:W3CDTF">2006-08-16T00:00:00Z</dcterms:created>
  <dcterms:modified xsi:type="dcterms:W3CDTF">2013-11-28T12:08:08Z</dcterms:modified>
</cp:coreProperties>
</file>